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367" r:id="rId1"/>
  </p:sldMasterIdLst>
  <p:notesMasterIdLst>
    <p:notesMasterId r:id="rId69"/>
  </p:notesMasterIdLst>
  <p:handoutMasterIdLst>
    <p:handoutMasterId r:id="rId70"/>
  </p:handoutMasterIdLst>
  <p:sldIdLst>
    <p:sldId id="330" r:id="rId2"/>
    <p:sldId id="331" r:id="rId3"/>
    <p:sldId id="332" r:id="rId4"/>
    <p:sldId id="333" r:id="rId5"/>
    <p:sldId id="334" r:id="rId6"/>
    <p:sldId id="335" r:id="rId7"/>
    <p:sldId id="395" r:id="rId8"/>
    <p:sldId id="336" r:id="rId9"/>
    <p:sldId id="337" r:id="rId10"/>
    <p:sldId id="338" r:id="rId11"/>
    <p:sldId id="339" r:id="rId12"/>
    <p:sldId id="340" r:id="rId13"/>
    <p:sldId id="341" r:id="rId14"/>
    <p:sldId id="342" r:id="rId15"/>
    <p:sldId id="343" r:id="rId16"/>
    <p:sldId id="404" r:id="rId17"/>
    <p:sldId id="396" r:id="rId18"/>
    <p:sldId id="344" r:id="rId19"/>
    <p:sldId id="345" r:id="rId20"/>
    <p:sldId id="346" r:id="rId21"/>
    <p:sldId id="347" r:id="rId22"/>
    <p:sldId id="400" r:id="rId23"/>
    <p:sldId id="405" r:id="rId24"/>
    <p:sldId id="348" r:id="rId25"/>
    <p:sldId id="349" r:id="rId26"/>
    <p:sldId id="350" r:id="rId27"/>
    <p:sldId id="397" r:id="rId28"/>
    <p:sldId id="398" r:id="rId29"/>
    <p:sldId id="351" r:id="rId30"/>
    <p:sldId id="352" r:id="rId31"/>
    <p:sldId id="353" r:id="rId32"/>
    <p:sldId id="354" r:id="rId33"/>
    <p:sldId id="392" r:id="rId34"/>
    <p:sldId id="393" r:id="rId35"/>
    <p:sldId id="399" r:id="rId36"/>
    <p:sldId id="355" r:id="rId37"/>
    <p:sldId id="391" r:id="rId38"/>
    <p:sldId id="356" r:id="rId39"/>
    <p:sldId id="357" r:id="rId40"/>
    <p:sldId id="358" r:id="rId41"/>
    <p:sldId id="359" r:id="rId42"/>
    <p:sldId id="390" r:id="rId43"/>
    <p:sldId id="361" r:id="rId44"/>
    <p:sldId id="360" r:id="rId45"/>
    <p:sldId id="362" r:id="rId46"/>
    <p:sldId id="382" r:id="rId47"/>
    <p:sldId id="385" r:id="rId48"/>
    <p:sldId id="401" r:id="rId49"/>
    <p:sldId id="402" r:id="rId50"/>
    <p:sldId id="386" r:id="rId51"/>
    <p:sldId id="381" r:id="rId52"/>
    <p:sldId id="403" r:id="rId53"/>
    <p:sldId id="363" r:id="rId54"/>
    <p:sldId id="364" r:id="rId55"/>
    <p:sldId id="365" r:id="rId56"/>
    <p:sldId id="368" r:id="rId57"/>
    <p:sldId id="387" r:id="rId58"/>
    <p:sldId id="370" r:id="rId59"/>
    <p:sldId id="371" r:id="rId60"/>
    <p:sldId id="372" r:id="rId61"/>
    <p:sldId id="373" r:id="rId62"/>
    <p:sldId id="374" r:id="rId63"/>
    <p:sldId id="375" r:id="rId64"/>
    <p:sldId id="394" r:id="rId65"/>
    <p:sldId id="376" r:id="rId66"/>
    <p:sldId id="377" r:id="rId67"/>
    <p:sldId id="378" r:id="rId6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6A94"/>
    <a:srgbClr val="000099"/>
    <a:srgbClr val="FFFFFF"/>
    <a:srgbClr val="B79F60"/>
    <a:srgbClr val="C07C0C"/>
    <a:srgbClr val="3F351A"/>
    <a:srgbClr val="2D2613"/>
    <a:srgbClr val="FF6600"/>
    <a:srgbClr val="008000"/>
    <a:srgbClr val="6B4A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754" autoAdjust="0"/>
    <p:restoredTop sz="65015" autoAdjust="0"/>
  </p:normalViewPr>
  <p:slideViewPr>
    <p:cSldViewPr>
      <p:cViewPr varScale="1">
        <p:scale>
          <a:sx n="46" d="100"/>
          <a:sy n="46" d="100"/>
        </p:scale>
        <p:origin x="36" y="19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varScale="1">
      <p:scale>
        <a:sx n="1" d="1"/>
        <a:sy n="1" d="1"/>
      </p:scale>
      <p:origin x="0" y="-9786"/>
    </p:cViewPr>
  </p:sorterViewPr>
  <p:notesViewPr>
    <p:cSldViewPr>
      <p:cViewPr varScale="1">
        <p:scale>
          <a:sx n="96" d="100"/>
          <a:sy n="96" d="100"/>
        </p:scale>
        <p:origin x="-3504" y="-11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_rels/viewProps.xml.rels><?xml version="1.0" encoding="UTF-8" standalone="yes"?>
<Relationships xmlns="http://schemas.openxmlformats.org/package/2006/relationships"><Relationship Id="rId1" Type="http://schemas.openxmlformats.org/officeDocument/2006/relationships/slide" Target="slides/slide2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1440" tIns="45720" rIns="91440" bIns="45720" rtlCol="0"/>
          <a:lstStyle>
            <a:lvl1pPr algn="r">
              <a:defRPr sz="1200"/>
            </a:lvl1pPr>
          </a:lstStyle>
          <a:p>
            <a:fld id="{08219116-A6EE-48ED-9482-5137B128C0EF}" type="datetimeFigureOut">
              <a:rPr lang="en-US" smtClean="0"/>
              <a:t>5/22/2018</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1440" tIns="45720" rIns="91440" bIns="45720" rtlCol="0" anchor="b"/>
          <a:lstStyle>
            <a:lvl1pPr algn="r">
              <a:defRPr sz="1200"/>
            </a:lvl1pPr>
          </a:lstStyle>
          <a:p>
            <a:fld id="{EC87D277-4291-4B40-AF99-09053D1FC3FC}" type="slidenum">
              <a:rPr lang="en-US" smtClean="0"/>
              <a:t>‹#›</a:t>
            </a:fld>
            <a:endParaRPr lang="en-US"/>
          </a:p>
        </p:txBody>
      </p:sp>
    </p:spTree>
    <p:extLst>
      <p:ext uri="{BB962C8B-B14F-4D97-AF65-F5344CB8AC3E}">
        <p14:creationId xmlns:p14="http://schemas.microsoft.com/office/powerpoint/2010/main" val="1612147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1440" tIns="45720" rIns="91440" bIns="45720" rtlCol="0"/>
          <a:lstStyle>
            <a:lvl1pPr algn="r">
              <a:defRPr sz="1200"/>
            </a:lvl1pPr>
          </a:lstStyle>
          <a:p>
            <a:fld id="{3D6EBCC9-5060-473D-880A-B208E2AC7E75}" type="datetimeFigureOut">
              <a:rPr lang="en-US" smtClean="0"/>
              <a:pPr/>
              <a:t>5/22/2018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1440" tIns="45720" rIns="91440" bIns="45720" rtlCol="0" anchor="b"/>
          <a:lstStyle>
            <a:lvl1pPr algn="r">
              <a:defRPr sz="1200"/>
            </a:lvl1pPr>
          </a:lstStyle>
          <a:p>
            <a:fld id="{927C29EA-26E4-476F-91A8-7A3D3A1CF1B7}" type="slidenum">
              <a:rPr lang="en-US" smtClean="0"/>
              <a:pPr/>
              <a:t>‹#›</a:t>
            </a:fld>
            <a:endParaRPr lang="en-US"/>
          </a:p>
        </p:txBody>
      </p:sp>
    </p:spTree>
    <p:extLst>
      <p:ext uri="{BB962C8B-B14F-4D97-AF65-F5344CB8AC3E}">
        <p14:creationId xmlns:p14="http://schemas.microsoft.com/office/powerpoint/2010/main" val="2208930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 picture of</a:t>
            </a:r>
            <a:r>
              <a:rPr lang="en-US" baseline="0" dirty="0"/>
              <a:t> your school</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1</a:t>
            </a:fld>
            <a:endParaRPr lang="en-US"/>
          </a:p>
        </p:txBody>
      </p:sp>
    </p:spTree>
    <p:extLst>
      <p:ext uri="{BB962C8B-B14F-4D97-AF65-F5344CB8AC3E}">
        <p14:creationId xmlns:p14="http://schemas.microsoft.com/office/powerpoint/2010/main" val="1368459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9600" y="533400"/>
            <a:ext cx="4648200" cy="3486150"/>
          </a:xfrm>
        </p:spPr>
      </p:sp>
      <p:sp>
        <p:nvSpPr>
          <p:cNvPr id="3" name="Notes Placeholder 2"/>
          <p:cNvSpPr>
            <a:spLocks noGrp="1"/>
          </p:cNvSpPr>
          <p:nvPr>
            <p:ph type="body" idx="1"/>
          </p:nvPr>
        </p:nvSpPr>
        <p:spPr>
          <a:xfrm>
            <a:off x="533400" y="4191000"/>
            <a:ext cx="4876800" cy="2133600"/>
          </a:xfrm>
        </p:spPr>
        <p:txBody>
          <a:bodyPr>
            <a:normAutofit/>
          </a:bodyPr>
          <a:lstStyle/>
          <a:p>
            <a:r>
              <a:rPr lang="en-US" sz="1600" dirty="0"/>
              <a:t>OCPS’ official community/business/agency</a:t>
            </a:r>
            <a:r>
              <a:rPr lang="en-US" sz="1600" baseline="0" dirty="0"/>
              <a:t> </a:t>
            </a:r>
            <a:r>
              <a:rPr lang="en-US" sz="1600" dirty="0"/>
              <a:t>program is called the Partners in Education.</a:t>
            </a:r>
          </a:p>
        </p:txBody>
      </p:sp>
      <p:sp>
        <p:nvSpPr>
          <p:cNvPr id="4" name="Slide Number Placeholder 3"/>
          <p:cNvSpPr>
            <a:spLocks noGrp="1"/>
          </p:cNvSpPr>
          <p:nvPr>
            <p:ph type="sldNum" sz="quarter" idx="10"/>
          </p:nvPr>
        </p:nvSpPr>
        <p:spPr/>
        <p:txBody>
          <a:bodyPr/>
          <a:lstStyle/>
          <a:p>
            <a:fld id="{18F1A1BB-CC3C-4000-BC02-C509E1D2DB91}" type="slidenum">
              <a:rPr lang="en-US" smtClean="0"/>
              <a:pPr/>
              <a:t>10</a:t>
            </a:fld>
            <a:endParaRPr lang="en-US"/>
          </a:p>
        </p:txBody>
      </p:sp>
    </p:spTree>
    <p:extLst>
      <p:ext uri="{BB962C8B-B14F-4D97-AF65-F5344CB8AC3E}">
        <p14:creationId xmlns:p14="http://schemas.microsoft.com/office/powerpoint/2010/main" val="4074632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1223010"/>
          </a:xfrm>
        </p:spPr>
        <p:txBody>
          <a:bodyPr>
            <a:normAutofit fontScale="6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sng" kern="1200" dirty="0">
                <a:solidFill>
                  <a:schemeClr val="tx1"/>
                </a:solidFill>
                <a:latin typeface="+mn-lt"/>
                <a:ea typeface="+mn-ea"/>
                <a:cs typeface="+mn-cs"/>
              </a:rPr>
              <a:t>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mj-lt"/>
              </a:rPr>
              <a:t>Each note section will include the criteria from the Five Star Application.</a:t>
            </a:r>
          </a:p>
          <a:p>
            <a:endParaRPr lang="en-US" sz="1400" kern="1200" dirty="0">
              <a:latin typeface="+mj-lt"/>
            </a:endParaRPr>
          </a:p>
          <a:p>
            <a:r>
              <a:rPr lang="en-US" sz="1400" kern="1200" dirty="0">
                <a:latin typeface="+mj-lt"/>
              </a:rPr>
              <a:t>In lieu</a:t>
            </a:r>
            <a:r>
              <a:rPr lang="en-US" sz="1400" kern="1200" baseline="0" dirty="0">
                <a:latin typeface="+mj-lt"/>
              </a:rPr>
              <a:t> of using criteria as a heading – use the summarizes the criteria heading included in the slide</a:t>
            </a:r>
          </a:p>
          <a:p>
            <a:endParaRPr lang="en-US" sz="1400" kern="1200" baseline="0" dirty="0">
              <a:latin typeface="+mj-lt"/>
            </a:endParaRPr>
          </a:p>
          <a:p>
            <a:r>
              <a:rPr lang="en-US" sz="1400" kern="1200" dirty="0">
                <a:latin typeface="+mj-lt"/>
              </a:rPr>
              <a:t>Criteria</a:t>
            </a:r>
            <a:r>
              <a:rPr lang="en-US" sz="1400" kern="1200" baseline="0" dirty="0">
                <a:latin typeface="+mj-lt"/>
              </a:rPr>
              <a:t> - </a:t>
            </a:r>
            <a:r>
              <a:rPr lang="en-US" sz="1400" kern="1200" dirty="0">
                <a:latin typeface="+mj-lt"/>
              </a:rPr>
              <a:t>Each community/business/agency signs an annual, jointly developed plan of partnership activities.</a:t>
            </a:r>
          </a:p>
          <a:p>
            <a:endParaRPr lang="en-US" sz="1400" kern="1200" dirty="0">
              <a:latin typeface="+mj-lt"/>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latin typeface="+mj-lt"/>
              </a:rPr>
              <a:t> Showcase an example of </a:t>
            </a:r>
            <a:r>
              <a:rPr lang="en-US" sz="1400" b="1" u="sng" kern="1200" dirty="0">
                <a:latin typeface="+mj-lt"/>
              </a:rPr>
              <a:t>one</a:t>
            </a:r>
            <a:r>
              <a:rPr lang="en-US" sz="1400" b="1" kern="1200" dirty="0">
                <a:latin typeface="+mj-lt"/>
              </a:rPr>
              <a:t> of your school’s </a:t>
            </a:r>
            <a:r>
              <a:rPr lang="en-US" sz="1400" kern="1200" dirty="0">
                <a:latin typeface="+mj-lt"/>
              </a:rPr>
              <a:t>Partner in Education profile’s from the new</a:t>
            </a:r>
            <a:r>
              <a:rPr lang="en-US" sz="1400" kern="1200" baseline="0" dirty="0">
                <a:latin typeface="+mj-lt"/>
              </a:rPr>
              <a:t> Partners in Education Management system</a:t>
            </a:r>
            <a:r>
              <a:rPr lang="en-US" sz="1400" kern="1200" dirty="0">
                <a:latin typeface="+mj-lt"/>
              </a:rPr>
              <a:t>.</a:t>
            </a:r>
            <a:r>
              <a:rPr lang="en-US" sz="1400" kern="1200" baseline="0" dirty="0">
                <a:latin typeface="+mj-lt"/>
              </a:rPr>
              <a:t> </a:t>
            </a:r>
            <a:r>
              <a:rPr lang="en-US" sz="1400" b="1" u="sng" kern="1200" baseline="0" dirty="0">
                <a:latin typeface="+mj-lt"/>
              </a:rPr>
              <a:t>Must </a:t>
            </a:r>
            <a:r>
              <a:rPr lang="en-US" sz="1400" b="1" u="sng" kern="1200" baseline="0" dirty="0" err="1">
                <a:latin typeface="+mj-lt"/>
              </a:rPr>
              <a:t>refelect</a:t>
            </a:r>
            <a:r>
              <a:rPr lang="en-US" sz="1400" b="1" u="sng" kern="1200" baseline="0" dirty="0">
                <a:latin typeface="+mj-lt"/>
              </a:rPr>
              <a:t> this school year’s partnership</a:t>
            </a:r>
            <a:r>
              <a:rPr lang="en-US" sz="1400" kern="1200" baseline="0" dirty="0">
                <a:latin typeface="+mj-lt"/>
              </a:rPr>
              <a:t>.</a:t>
            </a:r>
            <a:endParaRPr lang="en-US" sz="1400" kern="1200" dirty="0">
              <a:latin typeface="+mj-lt"/>
            </a:endParaRPr>
          </a:p>
          <a:p>
            <a:endParaRPr lang="en-US" dirty="0">
              <a:latin typeface="+mj-lt"/>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11</a:t>
            </a:fld>
            <a:endParaRPr lang="en-US"/>
          </a:p>
        </p:txBody>
      </p:sp>
    </p:spTree>
    <p:extLst>
      <p:ext uri="{BB962C8B-B14F-4D97-AF65-F5344CB8AC3E}">
        <p14:creationId xmlns:p14="http://schemas.microsoft.com/office/powerpoint/2010/main" val="1813738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bg2">
                    <a:lumMod val="50000"/>
                  </a:schemeClr>
                </a:solidFill>
                <a:latin typeface="Georgia" pitchFamily="18" charset="0"/>
                <a:ea typeface="+mn-ea"/>
                <a:cs typeface="+mn-cs"/>
              </a:rPr>
              <a:t>Business maintains an ongoing, active relationship with school.</a:t>
            </a:r>
          </a:p>
          <a:p>
            <a:endParaRPr lang="en-US" sz="1200" kern="1200" dirty="0">
              <a:solidFill>
                <a:schemeClr val="bg2">
                  <a:lumMod val="50000"/>
                </a:schemeClr>
              </a:solidFill>
              <a:latin typeface="Georgia" pitchFamily="18" charset="0"/>
              <a:ea typeface="+mn-ea"/>
              <a:cs typeface="+mn-cs"/>
            </a:endParaRPr>
          </a:p>
          <a:p>
            <a:pPr>
              <a:buFont typeface="Arial" pitchFamily="34" charset="0"/>
              <a:buChar char="•"/>
            </a:pPr>
            <a:r>
              <a:rPr lang="en-US" sz="1200" kern="1200" dirty="0">
                <a:solidFill>
                  <a:schemeClr val="bg2">
                    <a:lumMod val="50000"/>
                  </a:schemeClr>
                </a:solidFill>
                <a:latin typeface="Georgia" pitchFamily="18" charset="0"/>
                <a:ea typeface="+mn-ea"/>
                <a:cs typeface="+mn-cs"/>
              </a:rPr>
              <a:t> A list</a:t>
            </a:r>
            <a:r>
              <a:rPr lang="en-US" sz="1200" kern="1200" baseline="0" dirty="0">
                <a:solidFill>
                  <a:schemeClr val="bg2">
                    <a:lumMod val="50000"/>
                  </a:schemeClr>
                </a:solidFill>
                <a:latin typeface="Georgia" pitchFamily="18" charset="0"/>
                <a:ea typeface="+mn-ea"/>
                <a:cs typeface="+mn-cs"/>
              </a:rPr>
              <a:t> of your current partners. This is a great area to place their company’s logos.</a:t>
            </a:r>
          </a:p>
          <a:p>
            <a:pPr>
              <a:buFont typeface="Arial" pitchFamily="34" charset="0"/>
              <a:buChar char="•"/>
            </a:pPr>
            <a:r>
              <a:rPr lang="en-US" sz="1200" kern="1200" baseline="0" dirty="0">
                <a:solidFill>
                  <a:schemeClr val="bg2">
                    <a:lumMod val="50000"/>
                  </a:schemeClr>
                </a:solidFill>
                <a:latin typeface="Georgia" pitchFamily="18" charset="0"/>
                <a:ea typeface="+mn-ea"/>
                <a:cs typeface="+mn-cs"/>
              </a:rPr>
              <a:t> You may also include your PIE roster from the PIE Management system</a:t>
            </a:r>
            <a:endParaRPr lang="en-US" dirty="0">
              <a:solidFill>
                <a:schemeClr val="bg2">
                  <a:lumMod val="50000"/>
                </a:schemeClr>
              </a:solidFill>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12</a:t>
            </a:fld>
            <a:endParaRPr lang="en-US"/>
          </a:p>
        </p:txBody>
      </p:sp>
    </p:spTree>
    <p:extLst>
      <p:ext uri="{BB962C8B-B14F-4D97-AF65-F5344CB8AC3E}">
        <p14:creationId xmlns:p14="http://schemas.microsoft.com/office/powerpoint/2010/main" val="3085251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dirty="0">
                <a:latin typeface="Georgia" pitchFamily="18" charset="0"/>
              </a:rPr>
              <a:t>Business is involved in development and implementation of School Improvement Plan.</a:t>
            </a:r>
          </a:p>
          <a:p>
            <a:endParaRPr lang="en-US" sz="1400" kern="1200" dirty="0">
              <a:latin typeface="Georgia" pitchFamily="18" charset="0"/>
            </a:endParaRPr>
          </a:p>
          <a:p>
            <a:pPr>
              <a:buFont typeface="Arial" pitchFamily="34" charset="0"/>
              <a:buChar char="•"/>
            </a:pPr>
            <a:r>
              <a:rPr lang="en-US" sz="1400" kern="1200" dirty="0">
                <a:latin typeface="Georgia" pitchFamily="18" charset="0"/>
              </a:rPr>
              <a:t> Identify the business</a:t>
            </a:r>
            <a:r>
              <a:rPr lang="en-US" sz="1400" kern="1200" baseline="0" dirty="0">
                <a:latin typeface="Georgia" pitchFamily="18" charset="0"/>
              </a:rPr>
              <a:t> member(s) that is on the SAC; take their picture at the SAC meeting </a:t>
            </a:r>
            <a:r>
              <a:rPr lang="en-US" sz="1400" b="1" kern="1200" baseline="0" dirty="0">
                <a:latin typeface="Georgia" pitchFamily="18" charset="0"/>
              </a:rPr>
              <a:t>working on the SIP, include their name and business name.</a:t>
            </a:r>
            <a:endParaRPr lang="en-US" sz="1400" b="1"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13</a:t>
            </a:fld>
            <a:endParaRPr lang="en-US"/>
          </a:p>
        </p:txBody>
      </p:sp>
    </p:spTree>
    <p:extLst>
      <p:ext uri="{BB962C8B-B14F-4D97-AF65-F5344CB8AC3E}">
        <p14:creationId xmlns:p14="http://schemas.microsoft.com/office/powerpoint/2010/main" val="1507572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400" kern="1200" dirty="0">
                <a:latin typeface="Georgia" pitchFamily="18" charset="0"/>
              </a:rPr>
              <a:t>Business partnership supports teaching and learning through </a:t>
            </a:r>
            <a:r>
              <a:rPr lang="en-US" sz="1400" b="1" kern="1200" dirty="0">
                <a:latin typeface="Georgia" pitchFamily="18" charset="0"/>
              </a:rPr>
              <a:t>the donation</a:t>
            </a:r>
            <a:r>
              <a:rPr lang="en-US" sz="1400" kern="1200" dirty="0">
                <a:latin typeface="Georgia" pitchFamily="18" charset="0"/>
              </a:rPr>
              <a:t> of </a:t>
            </a:r>
            <a:r>
              <a:rPr lang="en-US" sz="1400" b="1" u="sng" kern="1200" dirty="0">
                <a:latin typeface="Georgia" pitchFamily="18" charset="0"/>
              </a:rPr>
              <a:t>human resources </a:t>
            </a:r>
            <a:r>
              <a:rPr lang="en-US" sz="1400" kern="1200" dirty="0">
                <a:latin typeface="Georgia" pitchFamily="18" charset="0"/>
              </a:rPr>
              <a:t>and </a:t>
            </a:r>
            <a:r>
              <a:rPr lang="en-US" sz="1400" b="1" u="sng" kern="1200" dirty="0">
                <a:latin typeface="Georgia" pitchFamily="18" charset="0"/>
              </a:rPr>
              <a:t>goods/services</a:t>
            </a:r>
            <a:r>
              <a:rPr lang="en-US" sz="1400" kern="1200" dirty="0">
                <a:latin typeface="Georgia" pitchFamily="18" charset="0"/>
              </a:rPr>
              <a:t> or </a:t>
            </a:r>
            <a:r>
              <a:rPr lang="en-US" sz="1400" b="1" u="sng" kern="1200" dirty="0">
                <a:latin typeface="Georgia" pitchFamily="18" charset="0"/>
              </a:rPr>
              <a:t>financial resources</a:t>
            </a:r>
            <a:r>
              <a:rPr lang="en-US" sz="1400" kern="1200" dirty="0">
                <a:latin typeface="Georgia" pitchFamily="18" charset="0"/>
              </a:rPr>
              <a:t>.</a:t>
            </a:r>
          </a:p>
          <a:p>
            <a:endParaRPr lang="en-US" sz="1400" kern="1200" dirty="0">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Showcase</a:t>
            </a:r>
            <a:r>
              <a:rPr lang="en-US" sz="1400" kern="1200" baseline="0" dirty="0">
                <a:latin typeface="Georgia" pitchFamily="18" charset="0"/>
              </a:rPr>
              <a:t> the business partner contributions (i.e. incentives, materials for campus beautification, a picture a check donation…)</a:t>
            </a:r>
            <a:endParaRPr lang="en-US" sz="1400"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14</a:t>
            </a:fld>
            <a:endParaRPr lang="en-US"/>
          </a:p>
        </p:txBody>
      </p:sp>
    </p:spTree>
    <p:extLst>
      <p:ext uri="{BB962C8B-B14F-4D97-AF65-F5344CB8AC3E}">
        <p14:creationId xmlns:p14="http://schemas.microsoft.com/office/powerpoint/2010/main" val="4274877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48200"/>
            <a:ext cx="5608320" cy="364617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Business partnership </a:t>
            </a:r>
            <a:r>
              <a:rPr lang="en-US" sz="1400" u="sng" kern="1200" dirty="0">
                <a:latin typeface="Georgia" pitchFamily="18" charset="0"/>
              </a:rPr>
              <a:t>supports teaching and learning </a:t>
            </a:r>
            <a:r>
              <a:rPr lang="en-US" sz="1400" kern="1200" dirty="0">
                <a:latin typeface="Georgia" pitchFamily="18" charset="0"/>
              </a:rPr>
              <a:t>through the </a:t>
            </a:r>
            <a:r>
              <a:rPr lang="en-US" sz="1400" b="1" kern="1200" dirty="0">
                <a:latin typeface="Georgia" pitchFamily="18" charset="0"/>
              </a:rPr>
              <a:t>donation of human resources </a:t>
            </a:r>
            <a:r>
              <a:rPr lang="en-US" sz="1400" kern="1200" dirty="0">
                <a:latin typeface="Georgia" pitchFamily="18" charset="0"/>
              </a:rPr>
              <a:t>and </a:t>
            </a:r>
            <a:r>
              <a:rPr lang="en-US" sz="1400" b="1" kern="1200" dirty="0">
                <a:latin typeface="Georgia" pitchFamily="18" charset="0"/>
              </a:rPr>
              <a:t>goods/services or financial resources</a:t>
            </a:r>
            <a:r>
              <a:rPr lang="en-US" sz="1400" kern="1200" dirty="0">
                <a:latin typeface="Georgia"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latin typeface="Georgia" pitchFamily="18" charset="0"/>
              </a:rPr>
              <a:t>Add as many</a:t>
            </a:r>
            <a:r>
              <a:rPr lang="en-US" sz="1400" b="1" kern="1200" baseline="0" dirty="0">
                <a:latin typeface="Georgia" pitchFamily="18" charset="0"/>
              </a:rPr>
              <a:t> slides necessary.</a:t>
            </a:r>
            <a:endParaRPr lang="en-US" sz="1400" b="1" dirty="0">
              <a:latin typeface="Georgia" pitchFamily="18" charset="0"/>
            </a:endParaRPr>
          </a:p>
        </p:txBody>
      </p:sp>
      <p:sp>
        <p:nvSpPr>
          <p:cNvPr id="4" name="Slide Number Placeholder 3"/>
          <p:cNvSpPr>
            <a:spLocks noGrp="1"/>
          </p:cNvSpPr>
          <p:nvPr>
            <p:ph type="sldNum" sz="quarter" idx="10"/>
          </p:nvPr>
        </p:nvSpPr>
        <p:spPr/>
        <p:txBody>
          <a:bodyPr/>
          <a:lstStyle/>
          <a:p>
            <a:fld id="{18F1A1BB-CC3C-4000-BC02-C509E1D2DB91}" type="slidenum">
              <a:rPr lang="en-US" smtClean="0"/>
              <a:pPr/>
              <a:t>15</a:t>
            </a:fld>
            <a:endParaRPr lang="en-US"/>
          </a:p>
        </p:txBody>
      </p:sp>
    </p:spTree>
    <p:extLst>
      <p:ext uri="{BB962C8B-B14F-4D97-AF65-F5344CB8AC3E}">
        <p14:creationId xmlns:p14="http://schemas.microsoft.com/office/powerpoint/2010/main" val="26602277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48200"/>
            <a:ext cx="5608320" cy="364617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Business partnership </a:t>
            </a:r>
            <a:r>
              <a:rPr lang="en-US" sz="1400" u="sng" kern="1200" dirty="0">
                <a:latin typeface="Georgia" pitchFamily="18" charset="0"/>
              </a:rPr>
              <a:t>supports teaching and learning </a:t>
            </a:r>
            <a:r>
              <a:rPr lang="en-US" sz="1400" kern="1200" dirty="0">
                <a:latin typeface="Georgia" pitchFamily="18" charset="0"/>
              </a:rPr>
              <a:t>through the </a:t>
            </a:r>
            <a:r>
              <a:rPr lang="en-US" sz="1400" b="1" kern="1200" dirty="0">
                <a:latin typeface="Georgia" pitchFamily="18" charset="0"/>
              </a:rPr>
              <a:t>donation of human resources </a:t>
            </a:r>
            <a:r>
              <a:rPr lang="en-US" sz="1400" kern="1200" dirty="0">
                <a:latin typeface="Georgia" pitchFamily="18" charset="0"/>
              </a:rPr>
              <a:t>and </a:t>
            </a:r>
            <a:r>
              <a:rPr lang="en-US" sz="1400" b="1" kern="1200" dirty="0">
                <a:latin typeface="Georgia" pitchFamily="18" charset="0"/>
              </a:rPr>
              <a:t>goods/services or financial resources</a:t>
            </a:r>
            <a:r>
              <a:rPr lang="en-US" sz="1400" kern="1200" dirty="0">
                <a:latin typeface="Georgia"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latin typeface="Georgia" pitchFamily="18" charset="0"/>
              </a:rPr>
              <a:t>Add as many</a:t>
            </a:r>
            <a:r>
              <a:rPr lang="en-US" sz="1400" b="1" kern="1200" baseline="0" dirty="0">
                <a:latin typeface="Georgia" pitchFamily="18" charset="0"/>
              </a:rPr>
              <a:t> slides necessary.</a:t>
            </a:r>
            <a:endParaRPr lang="en-US" sz="1400" b="1" dirty="0">
              <a:latin typeface="Georgia" pitchFamily="18" charset="0"/>
            </a:endParaRPr>
          </a:p>
        </p:txBody>
      </p:sp>
      <p:sp>
        <p:nvSpPr>
          <p:cNvPr id="4" name="Slide Number Placeholder 3"/>
          <p:cNvSpPr>
            <a:spLocks noGrp="1"/>
          </p:cNvSpPr>
          <p:nvPr>
            <p:ph type="sldNum" sz="quarter" idx="10"/>
          </p:nvPr>
        </p:nvSpPr>
        <p:spPr/>
        <p:txBody>
          <a:bodyPr/>
          <a:lstStyle/>
          <a:p>
            <a:fld id="{18F1A1BB-CC3C-4000-BC02-C509E1D2DB91}" type="slidenum">
              <a:rPr lang="en-US" smtClean="0"/>
              <a:pPr/>
              <a:t>16</a:t>
            </a:fld>
            <a:endParaRPr lang="en-US"/>
          </a:p>
        </p:txBody>
      </p:sp>
    </p:spTree>
    <p:extLst>
      <p:ext uri="{BB962C8B-B14F-4D97-AF65-F5344CB8AC3E}">
        <p14:creationId xmlns:p14="http://schemas.microsoft.com/office/powerpoint/2010/main" val="265458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648200"/>
            <a:ext cx="5608320" cy="364617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Business partnership </a:t>
            </a:r>
            <a:r>
              <a:rPr lang="en-US" sz="1400" u="sng" kern="1200" dirty="0">
                <a:latin typeface="Georgia" pitchFamily="18" charset="0"/>
              </a:rPr>
              <a:t>supports teaching and learning </a:t>
            </a:r>
            <a:r>
              <a:rPr lang="en-US" sz="1400" kern="1200" dirty="0">
                <a:latin typeface="Georgia" pitchFamily="18" charset="0"/>
              </a:rPr>
              <a:t>through the </a:t>
            </a:r>
            <a:r>
              <a:rPr lang="en-US" sz="1400" b="1" kern="1200" dirty="0">
                <a:latin typeface="Georgia" pitchFamily="18" charset="0"/>
              </a:rPr>
              <a:t>donation of human resources </a:t>
            </a:r>
            <a:r>
              <a:rPr lang="en-US" sz="1400" kern="1200" dirty="0">
                <a:latin typeface="Georgia" pitchFamily="18" charset="0"/>
              </a:rPr>
              <a:t>and </a:t>
            </a:r>
            <a:r>
              <a:rPr lang="en-US" sz="1400" b="1" kern="1200" dirty="0">
                <a:latin typeface="Georgia" pitchFamily="18" charset="0"/>
              </a:rPr>
              <a:t>goods/services or financial resources</a:t>
            </a:r>
            <a:r>
              <a:rPr lang="en-US" sz="1400" kern="1200" dirty="0">
                <a:latin typeface="Georgia" pitchFamily="18" charset="0"/>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dirty="0">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latin typeface="Georgia" pitchFamily="18" charset="0"/>
              </a:rPr>
              <a:t>Add as many</a:t>
            </a:r>
            <a:r>
              <a:rPr lang="en-US" sz="1400" b="1" kern="1200" baseline="0" dirty="0">
                <a:latin typeface="Georgia" pitchFamily="18" charset="0"/>
              </a:rPr>
              <a:t> slides necessary.</a:t>
            </a:r>
            <a:endParaRPr lang="en-US" sz="1400" b="1" dirty="0">
              <a:latin typeface="Georgia" pitchFamily="18" charset="0"/>
            </a:endParaRPr>
          </a:p>
        </p:txBody>
      </p:sp>
      <p:sp>
        <p:nvSpPr>
          <p:cNvPr id="4" name="Slide Number Placeholder 3"/>
          <p:cNvSpPr>
            <a:spLocks noGrp="1"/>
          </p:cNvSpPr>
          <p:nvPr>
            <p:ph type="sldNum" sz="quarter" idx="10"/>
          </p:nvPr>
        </p:nvSpPr>
        <p:spPr/>
        <p:txBody>
          <a:bodyPr/>
          <a:lstStyle/>
          <a:p>
            <a:fld id="{18F1A1BB-CC3C-4000-BC02-C509E1D2DB91}" type="slidenum">
              <a:rPr lang="en-US" smtClean="0"/>
              <a:pPr/>
              <a:t>17</a:t>
            </a:fld>
            <a:endParaRPr lang="en-US"/>
          </a:p>
        </p:txBody>
      </p:sp>
    </p:spTree>
    <p:extLst>
      <p:ext uri="{BB962C8B-B14F-4D97-AF65-F5344CB8AC3E}">
        <p14:creationId xmlns:p14="http://schemas.microsoft.com/office/powerpoint/2010/main" val="2193824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Georgia" pitchFamily="18" charset="0"/>
              </a:rPr>
              <a:t>PIE Coordinator </a:t>
            </a:r>
            <a:r>
              <a:rPr lang="en-US" sz="1400" b="1" dirty="0">
                <a:latin typeface="Georgia" pitchFamily="18" charset="0"/>
              </a:rPr>
              <a:t>Contact Info.</a:t>
            </a:r>
          </a:p>
          <a:p>
            <a:endParaRPr lang="en-US" sz="1400" dirty="0">
              <a:latin typeface="Georgia" pitchFamily="18" charset="0"/>
            </a:endParaRPr>
          </a:p>
          <a:p>
            <a:r>
              <a:rPr lang="en-US" sz="1400" dirty="0">
                <a:latin typeface="Georgia" pitchFamily="18" charset="0"/>
              </a:rPr>
              <a:t>Include</a:t>
            </a:r>
            <a:r>
              <a:rPr lang="en-US" sz="1400" baseline="0" dirty="0">
                <a:latin typeface="Georgia" pitchFamily="18" charset="0"/>
              </a:rPr>
              <a:t> </a:t>
            </a:r>
            <a:r>
              <a:rPr lang="en-US" sz="1400" b="1" baseline="0" dirty="0">
                <a:latin typeface="Georgia" pitchFamily="18" charset="0"/>
              </a:rPr>
              <a:t>a</a:t>
            </a:r>
            <a:r>
              <a:rPr lang="en-US" sz="1400" b="1" dirty="0">
                <a:latin typeface="Georgia" pitchFamily="18" charset="0"/>
              </a:rPr>
              <a:t> picture of PIE</a:t>
            </a:r>
            <a:r>
              <a:rPr lang="en-US" sz="1400" b="1" baseline="0" dirty="0">
                <a:latin typeface="Georgia" pitchFamily="18" charset="0"/>
              </a:rPr>
              <a:t> Coordinator </a:t>
            </a:r>
            <a:r>
              <a:rPr lang="en-US" sz="1400" baseline="0" dirty="0">
                <a:latin typeface="Georgia" pitchFamily="18" charset="0"/>
              </a:rPr>
              <a:t>(If you are a coordinator for </a:t>
            </a:r>
            <a:r>
              <a:rPr lang="en-US" sz="1400" u="sng" baseline="0" dirty="0">
                <a:latin typeface="Georgia" pitchFamily="18" charset="0"/>
              </a:rPr>
              <a:t>multiple programs</a:t>
            </a:r>
            <a:r>
              <a:rPr lang="en-US" sz="1400" baseline="0" dirty="0">
                <a:latin typeface="Georgia" pitchFamily="18" charset="0"/>
              </a:rPr>
              <a:t>, place your contact information on or after the Community Involvement opportunities slide; you do not have to place in multiple sections) </a:t>
            </a:r>
          </a:p>
          <a:p>
            <a:endParaRPr lang="en-US" baseline="0"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18</a:t>
            </a:fld>
            <a:endParaRPr lang="en-US"/>
          </a:p>
        </p:txBody>
      </p:sp>
    </p:spTree>
    <p:extLst>
      <p:ext uri="{BB962C8B-B14F-4D97-AF65-F5344CB8AC3E}">
        <p14:creationId xmlns:p14="http://schemas.microsoft.com/office/powerpoint/2010/main" val="938807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Business partners </a:t>
            </a:r>
            <a:r>
              <a:rPr lang="en-US" dirty="0"/>
              <a:t>received </a:t>
            </a:r>
            <a:r>
              <a:rPr lang="en-US" b="1" dirty="0"/>
              <a:t>orientation</a:t>
            </a:r>
            <a:r>
              <a:rPr lang="en-US" dirty="0"/>
              <a:t> and</a:t>
            </a:r>
            <a:r>
              <a:rPr lang="en-US" baseline="0" dirty="0"/>
              <a:t> training. </a:t>
            </a:r>
          </a:p>
          <a:p>
            <a:endParaRPr lang="en-US" baseline="0" dirty="0"/>
          </a:p>
          <a:p>
            <a:r>
              <a:rPr lang="en-US" baseline="0" dirty="0"/>
              <a:t>One-on-one or group (E.g. picture of orientation, copy of the agenda, invitation, or sign-in roster …)</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19</a:t>
            </a:fld>
            <a:endParaRPr lang="en-US"/>
          </a:p>
        </p:txBody>
      </p:sp>
    </p:spTree>
    <p:extLst>
      <p:ext uri="{BB962C8B-B14F-4D97-AF65-F5344CB8AC3E}">
        <p14:creationId xmlns:p14="http://schemas.microsoft.com/office/powerpoint/2010/main" val="28691800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a:t>
            </a:r>
            <a:r>
              <a:rPr lang="en-US" baseline="0" dirty="0"/>
              <a:t> not required</a:t>
            </a:r>
          </a:p>
          <a:p>
            <a:endParaRPr lang="en-US" baseline="0" dirty="0"/>
          </a:p>
          <a:p>
            <a:r>
              <a:rPr lang="en-US" baseline="0" dirty="0"/>
              <a:t>Showcase School Board Members (all) or Your school’s School Board Member, as well as your area superintendent)</a:t>
            </a:r>
          </a:p>
          <a:p>
            <a:endParaRPr lang="en-US" baseline="0" dirty="0"/>
          </a:p>
          <a:p>
            <a:r>
              <a:rPr lang="en-US" baseline="0" dirty="0"/>
              <a:t>This can be completed in one or two slides.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2</a:t>
            </a:fld>
            <a:endParaRPr lang="en-US"/>
          </a:p>
        </p:txBody>
      </p:sp>
    </p:spTree>
    <p:extLst>
      <p:ext uri="{BB962C8B-B14F-4D97-AF65-F5344CB8AC3E}">
        <p14:creationId xmlns:p14="http://schemas.microsoft.com/office/powerpoint/2010/main" val="2888731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Showcase PIE Coordinator</a:t>
            </a:r>
            <a:r>
              <a:rPr lang="en-US" baseline="0" dirty="0"/>
              <a:t> training </a:t>
            </a:r>
            <a:r>
              <a:rPr lang="en-US" dirty="0"/>
              <a:t>staff via picture. </a:t>
            </a:r>
          </a:p>
          <a:p>
            <a:endParaRPr lang="en-US" dirty="0"/>
          </a:p>
          <a:p>
            <a:r>
              <a:rPr lang="en-US" dirty="0"/>
              <a:t>PIE Coordinator certificate, </a:t>
            </a:r>
            <a:r>
              <a:rPr lang="en-US" baseline="0" dirty="0"/>
              <a:t>agenda, sign-in roster</a:t>
            </a:r>
            <a:r>
              <a:rPr lang="en-US" dirty="0"/>
              <a:t> in </a:t>
            </a:r>
            <a:r>
              <a:rPr lang="en-US" b="1" dirty="0"/>
              <a:t>supportive folder</a:t>
            </a:r>
            <a:r>
              <a:rPr lang="en-US" dirty="0"/>
              <a:t>.</a:t>
            </a:r>
          </a:p>
        </p:txBody>
      </p:sp>
      <p:sp>
        <p:nvSpPr>
          <p:cNvPr id="4" name="Slide Number Placeholder 3"/>
          <p:cNvSpPr>
            <a:spLocks noGrp="1"/>
          </p:cNvSpPr>
          <p:nvPr>
            <p:ph type="sldNum" sz="quarter" idx="10"/>
          </p:nvPr>
        </p:nvSpPr>
        <p:spPr/>
        <p:txBody>
          <a:bodyPr/>
          <a:lstStyle/>
          <a:p>
            <a:fld id="{18F1A1BB-CC3C-4000-BC02-C509E1D2DB91}" type="slidenum">
              <a:rPr lang="en-US" smtClean="0"/>
              <a:pPr/>
              <a:t>20</a:t>
            </a:fld>
            <a:endParaRPr lang="en-US"/>
          </a:p>
        </p:txBody>
      </p:sp>
    </p:spTree>
    <p:extLst>
      <p:ext uri="{BB962C8B-B14F-4D97-AF65-F5344CB8AC3E}">
        <p14:creationId xmlns:p14="http://schemas.microsoft.com/office/powerpoint/2010/main" val="27369888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Newsletter,</a:t>
            </a:r>
            <a:r>
              <a:rPr lang="en-US" baseline="0" dirty="0"/>
              <a:t> marquee, website, recognition event, student artwork, student performance…</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21</a:t>
            </a:fld>
            <a:endParaRPr lang="en-US"/>
          </a:p>
        </p:txBody>
      </p:sp>
    </p:spTree>
    <p:extLst>
      <p:ext uri="{BB962C8B-B14F-4D97-AF65-F5344CB8AC3E}">
        <p14:creationId xmlns:p14="http://schemas.microsoft.com/office/powerpoint/2010/main" val="17496102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Newsletter,</a:t>
            </a:r>
            <a:r>
              <a:rPr lang="en-US" baseline="0" dirty="0"/>
              <a:t> marquee, website, recognition event, student artwork, student performance…</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22</a:t>
            </a:fld>
            <a:endParaRPr lang="en-US"/>
          </a:p>
        </p:txBody>
      </p:sp>
    </p:spTree>
    <p:extLst>
      <p:ext uri="{BB962C8B-B14F-4D97-AF65-F5344CB8AC3E}">
        <p14:creationId xmlns:p14="http://schemas.microsoft.com/office/powerpoint/2010/main" val="25131626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Newsletter,</a:t>
            </a:r>
            <a:r>
              <a:rPr lang="en-US" baseline="0" dirty="0"/>
              <a:t> marquee, website, recognition event, student artwork, student performance…</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23</a:t>
            </a:fld>
            <a:endParaRPr lang="en-US"/>
          </a:p>
        </p:txBody>
      </p:sp>
    </p:spTree>
    <p:extLst>
      <p:ext uri="{BB962C8B-B14F-4D97-AF65-F5344CB8AC3E}">
        <p14:creationId xmlns:p14="http://schemas.microsoft.com/office/powerpoint/2010/main" val="22201486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Insert</a:t>
            </a:r>
            <a:r>
              <a:rPr lang="en-US" baseline="0" dirty="0"/>
              <a:t> your school’s active parent organization logo or information</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24</a:t>
            </a:fld>
            <a:endParaRPr lang="en-US"/>
          </a:p>
        </p:txBody>
      </p:sp>
    </p:spTree>
    <p:extLst>
      <p:ext uri="{BB962C8B-B14F-4D97-AF65-F5344CB8AC3E}">
        <p14:creationId xmlns:p14="http://schemas.microsoft.com/office/powerpoint/2010/main" val="3894157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Must</a:t>
            </a:r>
            <a:r>
              <a:rPr lang="en-US" baseline="0" dirty="0"/>
              <a:t> be an active partner organization (PTA, PTO, booster club…).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Introduction of your board, membership recruitment flyer, </a:t>
            </a:r>
            <a:r>
              <a:rPr lang="en-US" sz="1200" kern="1200" baseline="0" dirty="0">
                <a:solidFill>
                  <a:schemeClr val="tx1"/>
                </a:solidFill>
                <a:latin typeface="+mn-lt"/>
                <a:ea typeface="+mn-ea"/>
                <a:cs typeface="+mn-cs"/>
              </a:rPr>
              <a:t>a s</a:t>
            </a:r>
            <a:r>
              <a:rPr lang="en-US" sz="1200" kern="1200" dirty="0">
                <a:solidFill>
                  <a:schemeClr val="tx1"/>
                </a:solidFill>
                <a:latin typeface="+mn-lt"/>
                <a:ea typeface="+mn-ea"/>
                <a:cs typeface="+mn-cs"/>
              </a:rPr>
              <a:t>chedule of the organization’s activities for the year…</a:t>
            </a:r>
          </a:p>
        </p:txBody>
      </p:sp>
      <p:sp>
        <p:nvSpPr>
          <p:cNvPr id="4" name="Slide Number Placeholder 3"/>
          <p:cNvSpPr>
            <a:spLocks noGrp="1"/>
          </p:cNvSpPr>
          <p:nvPr>
            <p:ph type="sldNum" sz="quarter" idx="10"/>
          </p:nvPr>
        </p:nvSpPr>
        <p:spPr/>
        <p:txBody>
          <a:bodyPr/>
          <a:lstStyle/>
          <a:p>
            <a:fld id="{18F1A1BB-CC3C-4000-BC02-C509E1D2DB91}" type="slidenum">
              <a:rPr lang="en-US" smtClean="0"/>
              <a:pPr/>
              <a:t>25</a:t>
            </a:fld>
            <a:endParaRPr lang="en-US"/>
          </a:p>
        </p:txBody>
      </p:sp>
    </p:spTree>
    <p:extLst>
      <p:ext uri="{BB962C8B-B14F-4D97-AF65-F5344CB8AC3E}">
        <p14:creationId xmlns:p14="http://schemas.microsoft.com/office/powerpoint/2010/main" val="2416893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effectLst>
                  <a:outerShdw blurRad="50000" dist="30000" dir="5400000" algn="tl" rotWithShape="0">
                    <a:srgbClr val="000000">
                      <a:alpha val="30000"/>
                    </a:srgbClr>
                  </a:outerShdw>
                </a:effectLst>
                <a:latin typeface="Georgia" pitchFamily="18" charset="0"/>
              </a:rPr>
              <a:t>Sunshine State Standards, literacy, career planning, parenting, homework assistance.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(This must focus </a:t>
            </a:r>
            <a:r>
              <a:rPr lang="en-US" sz="1400" b="1" u="sng" kern="1200" dirty="0">
                <a:latin typeface="Georgia" pitchFamily="18" charset="0"/>
              </a:rPr>
              <a:t>on helping parents to improve parent involvement</a:t>
            </a:r>
            <a:r>
              <a:rPr lang="en-US" sz="1400" kern="1200" dirty="0">
                <a:latin typeface="Georgia" pitchFamily="18" charset="0"/>
              </a:rPr>
              <a:t>, and must be a school activity): preparing your child for FCAT, literacy classes, career planning, computer night, college planning, family banking, homework assistance, parenting skills, etc.</a:t>
            </a:r>
          </a:p>
        </p:txBody>
      </p:sp>
      <p:sp>
        <p:nvSpPr>
          <p:cNvPr id="4" name="Slide Number Placeholder 3"/>
          <p:cNvSpPr>
            <a:spLocks noGrp="1"/>
          </p:cNvSpPr>
          <p:nvPr>
            <p:ph type="sldNum" sz="quarter" idx="10"/>
          </p:nvPr>
        </p:nvSpPr>
        <p:spPr/>
        <p:txBody>
          <a:bodyPr/>
          <a:lstStyle/>
          <a:p>
            <a:fld id="{C7AF4650-4987-4358-9D84-3D15630106AC}" type="slidenum">
              <a:rPr lang="en-US" smtClean="0"/>
              <a:pPr/>
              <a:t>26</a:t>
            </a:fld>
            <a:endParaRPr lang="en-US"/>
          </a:p>
        </p:txBody>
      </p:sp>
    </p:spTree>
    <p:extLst>
      <p:ext uri="{BB962C8B-B14F-4D97-AF65-F5344CB8AC3E}">
        <p14:creationId xmlns:p14="http://schemas.microsoft.com/office/powerpoint/2010/main" val="39631760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effectLst>
                  <a:outerShdw blurRad="50000" dist="30000" dir="5400000" algn="tl" rotWithShape="0">
                    <a:srgbClr val="000000">
                      <a:alpha val="30000"/>
                    </a:srgbClr>
                  </a:outerShdw>
                </a:effectLst>
                <a:latin typeface="Georgia" pitchFamily="18" charset="0"/>
              </a:rPr>
              <a:t>Sunshine State Standards, literacy, career planning, parenting, homework assistance.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(This must focus </a:t>
            </a:r>
            <a:r>
              <a:rPr lang="en-US" sz="1400" b="1" u="sng" kern="1200" dirty="0">
                <a:latin typeface="Georgia" pitchFamily="18" charset="0"/>
              </a:rPr>
              <a:t>on helping parents to improve parent involvement</a:t>
            </a:r>
            <a:r>
              <a:rPr lang="en-US" sz="1400" kern="1200" dirty="0">
                <a:latin typeface="Georgia" pitchFamily="18" charset="0"/>
              </a:rPr>
              <a:t>, and must be a school activity): preparing your child for FCAT, literacy classes, career planning, computer night, college planning, family banking, homework assistance, parenting skills, etc.</a:t>
            </a:r>
          </a:p>
        </p:txBody>
      </p:sp>
      <p:sp>
        <p:nvSpPr>
          <p:cNvPr id="4" name="Slide Number Placeholder 3"/>
          <p:cNvSpPr>
            <a:spLocks noGrp="1"/>
          </p:cNvSpPr>
          <p:nvPr>
            <p:ph type="sldNum" sz="quarter" idx="10"/>
          </p:nvPr>
        </p:nvSpPr>
        <p:spPr/>
        <p:txBody>
          <a:bodyPr/>
          <a:lstStyle/>
          <a:p>
            <a:fld id="{C7AF4650-4987-4358-9D84-3D15630106AC}" type="slidenum">
              <a:rPr lang="en-US" smtClean="0"/>
              <a:pPr/>
              <a:t>27</a:t>
            </a:fld>
            <a:endParaRPr lang="en-US"/>
          </a:p>
        </p:txBody>
      </p:sp>
    </p:spTree>
    <p:extLst>
      <p:ext uri="{BB962C8B-B14F-4D97-AF65-F5344CB8AC3E}">
        <p14:creationId xmlns:p14="http://schemas.microsoft.com/office/powerpoint/2010/main" val="30368646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effectLst>
                  <a:outerShdw blurRad="50000" dist="30000" dir="5400000" algn="tl" rotWithShape="0">
                    <a:srgbClr val="000000">
                      <a:alpha val="30000"/>
                    </a:srgbClr>
                  </a:outerShdw>
                </a:effectLst>
                <a:latin typeface="Georgia" pitchFamily="18" charset="0"/>
              </a:rPr>
              <a:t>Sunshine State Standards, literacy, career planning, parenting, homework assistance.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dirty="0">
                <a:latin typeface="Georgia" pitchFamily="18" charset="0"/>
              </a:rPr>
              <a:t>(This must focus </a:t>
            </a:r>
            <a:r>
              <a:rPr lang="en-US" sz="1400" b="1" u="sng" kern="1200" dirty="0">
                <a:latin typeface="Georgia" pitchFamily="18" charset="0"/>
              </a:rPr>
              <a:t>on helping parents to improve parent involvement</a:t>
            </a:r>
            <a:r>
              <a:rPr lang="en-US" sz="1400" kern="1200" dirty="0">
                <a:latin typeface="Georgia" pitchFamily="18" charset="0"/>
              </a:rPr>
              <a:t>, and must be a school activity): preparing your child for FCAT, literacy classes, career planning, computer night, college planning, family banking, homework assistance, parenting skills, etc.</a:t>
            </a:r>
          </a:p>
        </p:txBody>
      </p:sp>
      <p:sp>
        <p:nvSpPr>
          <p:cNvPr id="4" name="Slide Number Placeholder 3"/>
          <p:cNvSpPr>
            <a:spLocks noGrp="1"/>
          </p:cNvSpPr>
          <p:nvPr>
            <p:ph type="sldNum" sz="quarter" idx="10"/>
          </p:nvPr>
        </p:nvSpPr>
        <p:spPr/>
        <p:txBody>
          <a:bodyPr/>
          <a:lstStyle/>
          <a:p>
            <a:fld id="{C7AF4650-4987-4358-9D84-3D15630106AC}" type="slidenum">
              <a:rPr lang="en-US" smtClean="0"/>
              <a:pPr/>
              <a:t>28</a:t>
            </a:fld>
            <a:endParaRPr lang="en-US"/>
          </a:p>
        </p:txBody>
      </p:sp>
    </p:spTree>
    <p:extLst>
      <p:ext uri="{BB962C8B-B14F-4D97-AF65-F5344CB8AC3E}">
        <p14:creationId xmlns:p14="http://schemas.microsoft.com/office/powerpoint/2010/main" val="1888102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dirty="0">
                <a:effectLst>
                  <a:outerShdw blurRad="50000" dist="30000" dir="5400000" algn="tl" rotWithShape="0">
                    <a:srgbClr val="000000">
                      <a:alpha val="30000"/>
                    </a:srgbClr>
                  </a:outerShdw>
                </a:effectLst>
                <a:latin typeface="Georgia" pitchFamily="18" charset="0"/>
              </a:rPr>
              <a:t>E.g., parenting, drug awareness, safety, and violence prevention, etc.</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Georgia" pitchFamily="18" charset="0"/>
            </a:endParaRPr>
          </a:p>
          <a:p>
            <a:r>
              <a:rPr lang="en-US" sz="1200" kern="1200" dirty="0">
                <a:latin typeface="Georgia" pitchFamily="18" charset="0"/>
              </a:rPr>
              <a:t>These must focus on the school’s activities to </a:t>
            </a:r>
            <a:r>
              <a:rPr lang="en-US" sz="1200" b="1" u="sng" kern="1200" dirty="0">
                <a:latin typeface="Georgia" pitchFamily="18" charset="0"/>
              </a:rPr>
              <a:t>help parents cope with family problems that may impact the education of the student</a:t>
            </a:r>
            <a:r>
              <a:rPr lang="en-US" sz="1200" kern="1200" dirty="0">
                <a:latin typeface="Georgia" pitchFamily="18" charset="0"/>
              </a:rPr>
              <a:t>, such as drug and alcohol, domestic violence, raising grandchildren, setting limits, ESE support, divorce, etc.</a:t>
            </a:r>
          </a:p>
        </p:txBody>
      </p:sp>
      <p:sp>
        <p:nvSpPr>
          <p:cNvPr id="4" name="Slide Number Placeholder 3"/>
          <p:cNvSpPr>
            <a:spLocks noGrp="1"/>
          </p:cNvSpPr>
          <p:nvPr>
            <p:ph type="sldNum" sz="quarter" idx="10"/>
          </p:nvPr>
        </p:nvSpPr>
        <p:spPr/>
        <p:txBody>
          <a:bodyPr/>
          <a:lstStyle/>
          <a:p>
            <a:fld id="{C7AF4650-4987-4358-9D84-3D15630106AC}" type="slidenum">
              <a:rPr lang="en-US" smtClean="0"/>
              <a:pPr/>
              <a:t>29</a:t>
            </a:fld>
            <a:endParaRPr lang="en-US"/>
          </a:p>
        </p:txBody>
      </p:sp>
    </p:spTree>
    <p:extLst>
      <p:ext uri="{BB962C8B-B14F-4D97-AF65-F5344CB8AC3E}">
        <p14:creationId xmlns:p14="http://schemas.microsoft.com/office/powerpoint/2010/main" val="3241245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3000" y="4415790"/>
            <a:ext cx="4648200" cy="4183380"/>
          </a:xfrm>
        </p:spPr>
        <p:txBody>
          <a:bodyPr/>
          <a:lstStyle/>
          <a:p>
            <a:r>
              <a:rPr lang="en-US" sz="1400" b="1" dirty="0">
                <a:latin typeface="+mn-lt"/>
              </a:rPr>
              <a:t>Recommended,</a:t>
            </a:r>
            <a:r>
              <a:rPr lang="en-US" sz="1400" b="1" baseline="0" dirty="0">
                <a:latin typeface="+mn-lt"/>
              </a:rPr>
              <a:t> not required</a:t>
            </a:r>
          </a:p>
          <a:p>
            <a:endParaRPr lang="en-US" sz="1400" baseline="0" dirty="0">
              <a:latin typeface="+mn-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mn-lt"/>
              </a:rPr>
              <a:t>The Five Star School portfolio should be used as a marketing tool for your school; share the wonderful things that are happening daily on your campus.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mn-lt"/>
            </a:endParaRPr>
          </a:p>
          <a:p>
            <a:r>
              <a:rPr lang="en-US" sz="1400" baseline="0" dirty="0">
                <a:latin typeface="+mn-lt"/>
              </a:rPr>
              <a:t>Principal message should set the tone by introducing the portfolio and encouraging community involvement.</a:t>
            </a:r>
          </a:p>
          <a:p>
            <a:endParaRPr lang="en-US" sz="1400" baseline="0" dirty="0">
              <a:latin typeface="+mn-lt"/>
            </a:endParaRPr>
          </a:p>
          <a:p>
            <a:r>
              <a:rPr lang="en-US" sz="1400" baseline="0" dirty="0">
                <a:latin typeface="+mn-lt"/>
              </a:rPr>
              <a:t>Picture of principal is recommended</a:t>
            </a:r>
          </a:p>
          <a:p>
            <a:endParaRPr lang="en-US" baseline="0" dirty="0">
              <a:latin typeface="+mn-lt"/>
            </a:endParaRPr>
          </a:p>
        </p:txBody>
      </p:sp>
      <p:sp>
        <p:nvSpPr>
          <p:cNvPr id="4" name="Slide Number Placeholder 3"/>
          <p:cNvSpPr>
            <a:spLocks noGrp="1"/>
          </p:cNvSpPr>
          <p:nvPr>
            <p:ph type="sldNum" sz="quarter" idx="10"/>
          </p:nvPr>
        </p:nvSpPr>
        <p:spPr/>
        <p:txBody>
          <a:bodyPr/>
          <a:lstStyle/>
          <a:p>
            <a:fld id="{927C29EA-26E4-476F-91A8-7A3D3A1CF1B7}" type="slidenum">
              <a:rPr lang="en-US" smtClean="0"/>
              <a:pPr/>
              <a:t>3</a:t>
            </a:fld>
            <a:endParaRPr lang="en-US"/>
          </a:p>
        </p:txBody>
      </p:sp>
    </p:spTree>
    <p:extLst>
      <p:ext uri="{BB962C8B-B14F-4D97-AF65-F5344CB8AC3E}">
        <p14:creationId xmlns:p14="http://schemas.microsoft.com/office/powerpoint/2010/main" val="2980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latin typeface="Georgia" pitchFamily="18" charset="0"/>
              </a:rPr>
              <a:t>Joint parent and student training (e.g.,</a:t>
            </a:r>
            <a:r>
              <a:rPr kumimoji="0" lang="en-US" sz="1200" i="1" kern="1200" dirty="0">
                <a:latin typeface="Georgia" pitchFamily="18" charset="0"/>
              </a:rPr>
              <a:t> </a:t>
            </a:r>
            <a:r>
              <a:rPr kumimoji="0" lang="en-US" sz="1200" kern="1200" dirty="0">
                <a:latin typeface="Georgia" pitchFamily="18" charset="0"/>
              </a:rPr>
              <a:t>academic skills</a:t>
            </a:r>
            <a:r>
              <a:rPr kumimoji="0" lang="en-US" sz="1200" i="1" kern="1200" dirty="0">
                <a:latin typeface="Georgia" pitchFamily="18" charset="0"/>
              </a:rPr>
              <a:t>, </a:t>
            </a:r>
            <a:r>
              <a:rPr kumimoji="0" lang="en-US" sz="1200" kern="1200" dirty="0">
                <a:latin typeface="Georgia" pitchFamily="18" charset="0"/>
              </a:rPr>
              <a:t>family reading, violence prevention, financial aid) is available.</a:t>
            </a:r>
          </a:p>
          <a:p>
            <a:endParaRPr kumimoji="0" lang="en-US" sz="1200" kern="1200" dirty="0">
              <a:latin typeface="Georgia" pitchFamily="18" charset="0"/>
            </a:endParaRPr>
          </a:p>
          <a:p>
            <a:r>
              <a:rPr lang="en-US" sz="1200" kern="1200" dirty="0">
                <a:latin typeface="Georgia" pitchFamily="18" charset="0"/>
              </a:rPr>
              <a:t>(At least one session of the training </a:t>
            </a:r>
            <a:r>
              <a:rPr lang="en-US" sz="1200" b="1" u="sng" kern="1200" dirty="0">
                <a:latin typeface="Georgia" pitchFamily="18" charset="0"/>
              </a:rPr>
              <a:t>must include students and parents </a:t>
            </a:r>
            <a:r>
              <a:rPr lang="en-US" sz="1200" u="sng" kern="1200" dirty="0">
                <a:latin typeface="Georgia" pitchFamily="18" charset="0"/>
              </a:rPr>
              <a:t>learning together in the</a:t>
            </a:r>
            <a:r>
              <a:rPr lang="en-US" sz="1200" kern="1200" dirty="0">
                <a:latin typeface="Georgia" pitchFamily="18" charset="0"/>
              </a:rPr>
              <a:t> </a:t>
            </a:r>
            <a:r>
              <a:rPr lang="en-US" sz="1200" u="sng" kern="1200" dirty="0">
                <a:latin typeface="Georgia" pitchFamily="18" charset="0"/>
              </a:rPr>
              <a:t>same activity</a:t>
            </a:r>
            <a:r>
              <a:rPr lang="en-US" sz="1200" kern="1200" dirty="0">
                <a:latin typeface="Georgia" pitchFamily="18" charset="0"/>
              </a:rPr>
              <a:t>. </a:t>
            </a:r>
          </a:p>
          <a:p>
            <a:r>
              <a:rPr lang="en-US" sz="1200" kern="1200" dirty="0">
                <a:latin typeface="Georgia" pitchFamily="18" charset="0"/>
              </a:rPr>
              <a:t>Agenda, program, handouts or sign-in sheets </a:t>
            </a:r>
            <a:r>
              <a:rPr lang="en-US" sz="1200" u="sng" kern="1200" dirty="0">
                <a:latin typeface="Georgia" pitchFamily="18" charset="0"/>
              </a:rPr>
              <a:t>clearly showing both</a:t>
            </a:r>
            <a:r>
              <a:rPr lang="en-US" sz="1200" kern="1200" dirty="0">
                <a:latin typeface="Georgia" pitchFamily="18" charset="0"/>
              </a:rPr>
              <a:t> </a:t>
            </a:r>
            <a:r>
              <a:rPr lang="en-US" sz="1200" u="sng" kern="1200" dirty="0">
                <a:latin typeface="Georgia" pitchFamily="18" charset="0"/>
              </a:rPr>
              <a:t>parents and students</a:t>
            </a:r>
          </a:p>
          <a:p>
            <a:endParaRPr lang="en-US" sz="1200" u="sng" kern="1200" dirty="0">
              <a:latin typeface="Georgia" pitchFamily="18" charset="0"/>
            </a:endParaRPr>
          </a:p>
          <a:p>
            <a:r>
              <a:rPr lang="en-US" sz="1200" u="sng" kern="1200" dirty="0">
                <a:latin typeface="Georgia" pitchFamily="18" charset="0"/>
              </a:rPr>
              <a:t>Note: Try</a:t>
            </a:r>
            <a:r>
              <a:rPr lang="en-US" sz="1200" u="sng" kern="1200" baseline="0" dirty="0">
                <a:latin typeface="Georgia" pitchFamily="18" charset="0"/>
              </a:rPr>
              <a:t> not to use the same activities</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30</a:t>
            </a:fld>
            <a:endParaRPr lang="en-US"/>
          </a:p>
        </p:txBody>
      </p:sp>
    </p:spTree>
    <p:extLst>
      <p:ext uri="{BB962C8B-B14F-4D97-AF65-F5344CB8AC3E}">
        <p14:creationId xmlns:p14="http://schemas.microsoft.com/office/powerpoint/2010/main" val="34769864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Family outreach activities are offered through collaborative or facilitated activities (e.g., neighborhood meetings, tutorial services, off-site programs).</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lang="en-US" sz="1200" kern="1200" dirty="0">
                <a:latin typeface="Georgia" pitchFamily="18" charset="0"/>
              </a:rPr>
              <a:t>(This criterion focuses on the considerations your school gives to families </a:t>
            </a:r>
            <a:r>
              <a:rPr lang="en-US" sz="1200" u="sng" kern="1200" dirty="0">
                <a:latin typeface="Georgia" pitchFamily="18" charset="0"/>
              </a:rPr>
              <a:t>who do not desire to attend activities at the school due </a:t>
            </a:r>
            <a:r>
              <a:rPr lang="en-US" sz="1200" kern="1200" dirty="0">
                <a:latin typeface="Georgia" pitchFamily="18" charset="0"/>
              </a:rPr>
              <a:t>to personal schedules, transportation issues, or personal attitudes. Activities should be </a:t>
            </a:r>
            <a:r>
              <a:rPr lang="en-US" sz="1200" b="1" u="sng" kern="1200" dirty="0">
                <a:latin typeface="Georgia" pitchFamily="18" charset="0"/>
              </a:rPr>
              <a:t>primarily held away from the school</a:t>
            </a:r>
            <a:r>
              <a:rPr lang="en-US" sz="1200" kern="1200" dirty="0">
                <a:latin typeface="Georgia" pitchFamily="18" charset="0"/>
              </a:rPr>
              <a:t>.)</a:t>
            </a:r>
          </a:p>
          <a:p>
            <a:endParaRPr lang="en-US" sz="1200" kern="1200" dirty="0">
              <a:latin typeface="Georgia" pitchFamily="18" charset="0"/>
            </a:endParaRPr>
          </a:p>
          <a:p>
            <a:pPr lvl="0"/>
            <a:r>
              <a:rPr lang="en-US" sz="1200" kern="1200" dirty="0">
                <a:latin typeface="Georgia" pitchFamily="18" charset="0"/>
              </a:rPr>
              <a:t>Family Reading Night </a:t>
            </a:r>
            <a:r>
              <a:rPr lang="en-US" sz="1200" b="1" kern="1200" dirty="0">
                <a:latin typeface="Georgia" pitchFamily="18" charset="0"/>
              </a:rPr>
              <a:t>at bookstore location </a:t>
            </a:r>
            <a:r>
              <a:rPr lang="en-US" sz="1200" kern="1200" dirty="0">
                <a:latin typeface="Georgia" pitchFamily="18" charset="0"/>
              </a:rPr>
              <a:t>(show collaboration)</a:t>
            </a:r>
          </a:p>
          <a:p>
            <a:pPr lvl="0"/>
            <a:r>
              <a:rPr lang="en-US" sz="1200" kern="1200" dirty="0">
                <a:latin typeface="Georgia" pitchFamily="18" charset="0"/>
              </a:rPr>
              <a:t>Home visits by faculty, weekend family activities (</a:t>
            </a:r>
            <a:r>
              <a:rPr lang="en-US" sz="1200" b="1" kern="1200" dirty="0">
                <a:latin typeface="Georgia" pitchFamily="18" charset="0"/>
              </a:rPr>
              <a:t>bicycle safety program on Saturday</a:t>
            </a:r>
            <a:r>
              <a:rPr lang="en-US" sz="1200" kern="1200" dirty="0">
                <a:latin typeface="Georgia" pitchFamily="18" charset="0"/>
              </a:rPr>
              <a:t>), family event at a </a:t>
            </a:r>
            <a:r>
              <a:rPr lang="en-US" sz="1200" b="1" kern="1200" dirty="0">
                <a:latin typeface="Georgia" pitchFamily="18" charset="0"/>
              </a:rPr>
              <a:t>neighborhood site </a:t>
            </a:r>
            <a:r>
              <a:rPr lang="en-US" sz="1200" kern="1200" dirty="0">
                <a:latin typeface="Georgia" pitchFamily="18" charset="0"/>
              </a:rPr>
              <a:t>(a picnic or dinner)</a:t>
            </a:r>
          </a:p>
          <a:p>
            <a:r>
              <a:rPr lang="en-US" sz="1200" kern="1200" dirty="0">
                <a:latin typeface="Georgia" pitchFamily="18" charset="0"/>
              </a:rPr>
              <a:t>SAC/PTA/PTO/PTSA meeting at a local neighborhood location </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31</a:t>
            </a:fld>
            <a:endParaRPr lang="en-US"/>
          </a:p>
        </p:txBody>
      </p:sp>
    </p:spTree>
    <p:extLst>
      <p:ext uri="{BB962C8B-B14F-4D97-AF65-F5344CB8AC3E}">
        <p14:creationId xmlns:p14="http://schemas.microsoft.com/office/powerpoint/2010/main" val="693957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A minimum of </a:t>
            </a:r>
            <a:r>
              <a:rPr kumimoji="0" lang="en-US" sz="1200" b="1" kern="1200" dirty="0">
                <a:effectLst>
                  <a:outerShdw blurRad="50000" dist="30000" dir="5400000" algn="tl" rotWithShape="0">
                    <a:srgbClr val="000000">
                      <a:alpha val="30000"/>
                    </a:srgbClr>
                  </a:outerShdw>
                </a:effectLst>
                <a:latin typeface="Georgia" pitchFamily="18" charset="0"/>
              </a:rPr>
              <a:t>60% of families </a:t>
            </a:r>
            <a:r>
              <a:rPr kumimoji="0" lang="en-US" sz="1200" kern="1200" dirty="0">
                <a:effectLst>
                  <a:outerShdw blurRad="50000" dist="30000" dir="5400000" algn="tl" rotWithShape="0">
                    <a:srgbClr val="000000">
                      <a:alpha val="30000"/>
                    </a:srgbClr>
                  </a:outerShdw>
                </a:effectLst>
                <a:latin typeface="Georgia" pitchFamily="18" charset="0"/>
              </a:rPr>
              <a:t>are involved in a positive way in the school </a:t>
            </a:r>
            <a:r>
              <a:rPr kumimoji="0" lang="en-US" sz="1200" u="sng" kern="1200" dirty="0">
                <a:effectLst>
                  <a:outerShdw blurRad="50000" dist="30000" dir="5400000" algn="tl" rotWithShape="0">
                    <a:srgbClr val="000000">
                      <a:alpha val="30000"/>
                    </a:srgbClr>
                  </a:outerShdw>
                </a:effectLst>
                <a:latin typeface="Georgia" pitchFamily="18" charset="0"/>
              </a:rPr>
              <a:t>more than once during the year</a:t>
            </a:r>
            <a:r>
              <a:rPr kumimoji="0" lang="en-US" sz="1200" kern="1200" dirty="0">
                <a:effectLst>
                  <a:outerShdw blurRad="50000" dist="30000" dir="5400000" algn="tl" rotWithShape="0">
                    <a:srgbClr val="000000">
                      <a:alpha val="30000"/>
                    </a:srgbClr>
                  </a:outerShdw>
                </a:effectLst>
                <a:latin typeface="Georgia" pitchFamily="18" charset="0"/>
              </a:rPr>
              <a:t>.</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b="1" kern="1200" dirty="0">
                <a:effectLst>
                  <a:outerShdw blurRad="50000" dist="30000" dir="5400000" algn="tl" rotWithShape="0">
                    <a:srgbClr val="000000">
                      <a:alpha val="30000"/>
                    </a:srgbClr>
                  </a:outerShdw>
                </a:effectLst>
                <a:latin typeface="Georgia" pitchFamily="18" charset="0"/>
              </a:rPr>
              <a:t>Showcase</a:t>
            </a:r>
            <a:r>
              <a:rPr kumimoji="0" lang="en-US" sz="1200" b="1" kern="1200" baseline="0" dirty="0">
                <a:effectLst>
                  <a:outerShdw blurRad="50000" dist="30000" dir="5400000" algn="tl" rotWithShape="0">
                    <a:srgbClr val="000000">
                      <a:alpha val="30000"/>
                    </a:srgbClr>
                  </a:outerShdw>
                </a:effectLst>
                <a:latin typeface="Georgia" pitchFamily="18" charset="0"/>
              </a:rPr>
              <a:t> pictures of different families participating in activities </a:t>
            </a:r>
            <a:r>
              <a:rPr kumimoji="0" lang="en-US" sz="1200" kern="1200" baseline="0" dirty="0">
                <a:effectLst>
                  <a:outerShdw blurRad="50000" dist="30000" dir="5400000" algn="tl" rotWithShape="0">
                    <a:srgbClr val="000000">
                      <a:alpha val="30000"/>
                    </a:srgbClr>
                  </a:outerShdw>
                </a:effectLst>
                <a:latin typeface="Georgia" pitchFamily="18" charset="0"/>
              </a:rPr>
              <a:t>– include a brief description.</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baseline="0" dirty="0">
                <a:effectLst>
                  <a:outerShdw blurRad="50000" dist="30000" dir="5400000" algn="tl" rotWithShape="0">
                    <a:srgbClr val="000000">
                      <a:alpha val="30000"/>
                    </a:srgbClr>
                  </a:outerShdw>
                </a:effectLst>
                <a:latin typeface="Georgia" pitchFamily="18" charset="0"/>
              </a:rPr>
              <a:t>The Chart is one example of how the data can be collected based on activities (Each color section represents an activity).</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32</a:t>
            </a:fld>
            <a:endParaRPr lang="en-US"/>
          </a:p>
        </p:txBody>
      </p:sp>
    </p:spTree>
    <p:extLst>
      <p:ext uri="{BB962C8B-B14F-4D97-AF65-F5344CB8AC3E}">
        <p14:creationId xmlns:p14="http://schemas.microsoft.com/office/powerpoint/2010/main" val="19143986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A minimum of </a:t>
            </a:r>
            <a:r>
              <a:rPr kumimoji="0" lang="en-US" sz="1200" b="1" kern="1200" dirty="0">
                <a:effectLst>
                  <a:outerShdw blurRad="50000" dist="30000" dir="5400000" algn="tl" rotWithShape="0">
                    <a:srgbClr val="000000">
                      <a:alpha val="30000"/>
                    </a:srgbClr>
                  </a:outerShdw>
                </a:effectLst>
                <a:latin typeface="Georgia" pitchFamily="18" charset="0"/>
              </a:rPr>
              <a:t>60% of families </a:t>
            </a:r>
            <a:r>
              <a:rPr kumimoji="0" lang="en-US" sz="1200" kern="1200" dirty="0">
                <a:effectLst>
                  <a:outerShdw blurRad="50000" dist="30000" dir="5400000" algn="tl" rotWithShape="0">
                    <a:srgbClr val="000000">
                      <a:alpha val="30000"/>
                    </a:srgbClr>
                  </a:outerShdw>
                </a:effectLst>
                <a:latin typeface="Georgia" pitchFamily="18" charset="0"/>
              </a:rPr>
              <a:t>are involved in a positive way in the school </a:t>
            </a:r>
            <a:r>
              <a:rPr kumimoji="0" lang="en-US" sz="1200" u="sng" kern="1200" dirty="0">
                <a:effectLst>
                  <a:outerShdw blurRad="50000" dist="30000" dir="5400000" algn="tl" rotWithShape="0">
                    <a:srgbClr val="000000">
                      <a:alpha val="30000"/>
                    </a:srgbClr>
                  </a:outerShdw>
                </a:effectLst>
                <a:latin typeface="Georgia" pitchFamily="18" charset="0"/>
              </a:rPr>
              <a:t>more than once during the year</a:t>
            </a:r>
            <a:r>
              <a:rPr kumimoji="0" lang="en-US" sz="1200" kern="1200" dirty="0">
                <a:effectLst>
                  <a:outerShdw blurRad="50000" dist="30000" dir="5400000" algn="tl" rotWithShape="0">
                    <a:srgbClr val="000000">
                      <a:alpha val="30000"/>
                    </a:srgbClr>
                  </a:outerShdw>
                </a:effectLst>
                <a:latin typeface="Georgia" pitchFamily="18" charset="0"/>
              </a:rPr>
              <a:t>.</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b="1" kern="1200" dirty="0">
                <a:effectLst>
                  <a:outerShdw blurRad="50000" dist="30000" dir="5400000" algn="tl" rotWithShape="0">
                    <a:srgbClr val="000000">
                      <a:alpha val="30000"/>
                    </a:srgbClr>
                  </a:outerShdw>
                </a:effectLst>
                <a:latin typeface="Georgia" pitchFamily="18" charset="0"/>
              </a:rPr>
              <a:t>Showcase</a:t>
            </a:r>
            <a:r>
              <a:rPr kumimoji="0" lang="en-US" sz="1200" b="1" kern="1200" baseline="0" dirty="0">
                <a:effectLst>
                  <a:outerShdw blurRad="50000" dist="30000" dir="5400000" algn="tl" rotWithShape="0">
                    <a:srgbClr val="000000">
                      <a:alpha val="30000"/>
                    </a:srgbClr>
                  </a:outerShdw>
                </a:effectLst>
                <a:latin typeface="Georgia" pitchFamily="18" charset="0"/>
              </a:rPr>
              <a:t> pictures of different families participating in activities </a:t>
            </a:r>
            <a:r>
              <a:rPr kumimoji="0" lang="en-US" sz="1200" kern="1200" baseline="0" dirty="0">
                <a:effectLst>
                  <a:outerShdw blurRad="50000" dist="30000" dir="5400000" algn="tl" rotWithShape="0">
                    <a:srgbClr val="000000">
                      <a:alpha val="30000"/>
                    </a:srgbClr>
                  </a:outerShdw>
                </a:effectLst>
                <a:latin typeface="Georgia" pitchFamily="18" charset="0"/>
              </a:rPr>
              <a:t>– include a brief description.</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baseline="0" dirty="0">
                <a:effectLst>
                  <a:outerShdw blurRad="50000" dist="30000" dir="5400000" algn="tl" rotWithShape="0">
                    <a:srgbClr val="000000">
                      <a:alpha val="30000"/>
                    </a:srgbClr>
                  </a:outerShdw>
                </a:effectLst>
                <a:latin typeface="Georgia" pitchFamily="18" charset="0"/>
              </a:rPr>
              <a:t>The Chart is one example of how the data can be collected based on activities (Each color section represents an activity).</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33</a:t>
            </a:fld>
            <a:endParaRPr lang="en-US"/>
          </a:p>
        </p:txBody>
      </p:sp>
    </p:spTree>
    <p:extLst>
      <p:ext uri="{BB962C8B-B14F-4D97-AF65-F5344CB8AC3E}">
        <p14:creationId xmlns:p14="http://schemas.microsoft.com/office/powerpoint/2010/main" val="26584636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A minimum of </a:t>
            </a:r>
            <a:r>
              <a:rPr kumimoji="0" lang="en-US" sz="1200" b="1" kern="1200" dirty="0">
                <a:effectLst>
                  <a:outerShdw blurRad="50000" dist="30000" dir="5400000" algn="tl" rotWithShape="0">
                    <a:srgbClr val="000000">
                      <a:alpha val="30000"/>
                    </a:srgbClr>
                  </a:outerShdw>
                </a:effectLst>
                <a:latin typeface="Georgia" pitchFamily="18" charset="0"/>
              </a:rPr>
              <a:t>60% of families </a:t>
            </a:r>
            <a:r>
              <a:rPr kumimoji="0" lang="en-US" sz="1200" kern="1200" dirty="0">
                <a:effectLst>
                  <a:outerShdw blurRad="50000" dist="30000" dir="5400000" algn="tl" rotWithShape="0">
                    <a:srgbClr val="000000">
                      <a:alpha val="30000"/>
                    </a:srgbClr>
                  </a:outerShdw>
                </a:effectLst>
                <a:latin typeface="Georgia" pitchFamily="18" charset="0"/>
              </a:rPr>
              <a:t>are involved in a positive way in the school </a:t>
            </a:r>
            <a:r>
              <a:rPr kumimoji="0" lang="en-US" sz="1200" u="sng" kern="1200" dirty="0">
                <a:effectLst>
                  <a:outerShdw blurRad="50000" dist="30000" dir="5400000" algn="tl" rotWithShape="0">
                    <a:srgbClr val="000000">
                      <a:alpha val="30000"/>
                    </a:srgbClr>
                  </a:outerShdw>
                </a:effectLst>
                <a:latin typeface="Georgia" pitchFamily="18" charset="0"/>
              </a:rPr>
              <a:t>more than once during the year</a:t>
            </a:r>
            <a:r>
              <a:rPr kumimoji="0" lang="en-US" sz="1200" kern="1200" dirty="0">
                <a:effectLst>
                  <a:outerShdw blurRad="50000" dist="30000" dir="5400000" algn="tl" rotWithShape="0">
                    <a:srgbClr val="000000">
                      <a:alpha val="30000"/>
                    </a:srgbClr>
                  </a:outerShdw>
                </a:effectLst>
                <a:latin typeface="Georgia" pitchFamily="18" charset="0"/>
              </a:rPr>
              <a:t>.</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b="1" kern="1200" dirty="0">
                <a:effectLst>
                  <a:outerShdw blurRad="50000" dist="30000" dir="5400000" algn="tl" rotWithShape="0">
                    <a:srgbClr val="000000">
                      <a:alpha val="30000"/>
                    </a:srgbClr>
                  </a:outerShdw>
                </a:effectLst>
                <a:latin typeface="Georgia" pitchFamily="18" charset="0"/>
              </a:rPr>
              <a:t>Showcase</a:t>
            </a:r>
            <a:r>
              <a:rPr kumimoji="0" lang="en-US" sz="1200" b="1" kern="1200" baseline="0" dirty="0">
                <a:effectLst>
                  <a:outerShdw blurRad="50000" dist="30000" dir="5400000" algn="tl" rotWithShape="0">
                    <a:srgbClr val="000000">
                      <a:alpha val="30000"/>
                    </a:srgbClr>
                  </a:outerShdw>
                </a:effectLst>
                <a:latin typeface="Georgia" pitchFamily="18" charset="0"/>
              </a:rPr>
              <a:t> pictures of different families participating in activities </a:t>
            </a:r>
            <a:r>
              <a:rPr kumimoji="0" lang="en-US" sz="1200" kern="1200" baseline="0" dirty="0">
                <a:effectLst>
                  <a:outerShdw blurRad="50000" dist="30000" dir="5400000" algn="tl" rotWithShape="0">
                    <a:srgbClr val="000000">
                      <a:alpha val="30000"/>
                    </a:srgbClr>
                  </a:outerShdw>
                </a:effectLst>
                <a:latin typeface="Georgia" pitchFamily="18" charset="0"/>
              </a:rPr>
              <a:t>– include a brief description.</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baseline="0" dirty="0">
                <a:effectLst>
                  <a:outerShdw blurRad="50000" dist="30000" dir="5400000" algn="tl" rotWithShape="0">
                    <a:srgbClr val="000000">
                      <a:alpha val="30000"/>
                    </a:srgbClr>
                  </a:outerShdw>
                </a:effectLst>
                <a:latin typeface="Georgia" pitchFamily="18" charset="0"/>
              </a:rPr>
              <a:t>The Chart is one example of how the data can be collected based on activities (Each color section represents an activity).</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34</a:t>
            </a:fld>
            <a:endParaRPr lang="en-US"/>
          </a:p>
        </p:txBody>
      </p:sp>
    </p:spTree>
    <p:extLst>
      <p:ext uri="{BB962C8B-B14F-4D97-AF65-F5344CB8AC3E}">
        <p14:creationId xmlns:p14="http://schemas.microsoft.com/office/powerpoint/2010/main" val="29202280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A minimum of </a:t>
            </a:r>
            <a:r>
              <a:rPr kumimoji="0" lang="en-US" sz="1200" b="1" kern="1200" dirty="0">
                <a:effectLst>
                  <a:outerShdw blurRad="50000" dist="30000" dir="5400000" algn="tl" rotWithShape="0">
                    <a:srgbClr val="000000">
                      <a:alpha val="30000"/>
                    </a:srgbClr>
                  </a:outerShdw>
                </a:effectLst>
                <a:latin typeface="Georgia" pitchFamily="18" charset="0"/>
              </a:rPr>
              <a:t>60% of families </a:t>
            </a:r>
            <a:r>
              <a:rPr kumimoji="0" lang="en-US" sz="1200" kern="1200" dirty="0">
                <a:effectLst>
                  <a:outerShdw blurRad="50000" dist="30000" dir="5400000" algn="tl" rotWithShape="0">
                    <a:srgbClr val="000000">
                      <a:alpha val="30000"/>
                    </a:srgbClr>
                  </a:outerShdw>
                </a:effectLst>
                <a:latin typeface="Georgia" pitchFamily="18" charset="0"/>
              </a:rPr>
              <a:t>are involved in a positive way in the school </a:t>
            </a:r>
            <a:r>
              <a:rPr kumimoji="0" lang="en-US" sz="1200" u="sng" kern="1200" dirty="0">
                <a:effectLst>
                  <a:outerShdw blurRad="50000" dist="30000" dir="5400000" algn="tl" rotWithShape="0">
                    <a:srgbClr val="000000">
                      <a:alpha val="30000"/>
                    </a:srgbClr>
                  </a:outerShdw>
                </a:effectLst>
                <a:latin typeface="Georgia" pitchFamily="18" charset="0"/>
              </a:rPr>
              <a:t>more than once during the year</a:t>
            </a:r>
            <a:r>
              <a:rPr kumimoji="0" lang="en-US" sz="1200" kern="1200" dirty="0">
                <a:effectLst>
                  <a:outerShdw blurRad="50000" dist="30000" dir="5400000" algn="tl" rotWithShape="0">
                    <a:srgbClr val="000000">
                      <a:alpha val="30000"/>
                    </a:srgbClr>
                  </a:outerShdw>
                </a:effectLst>
                <a:latin typeface="Georgia" pitchFamily="18" charset="0"/>
              </a:rPr>
              <a:t>.</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b="1" kern="1200" dirty="0">
                <a:effectLst>
                  <a:outerShdw blurRad="50000" dist="30000" dir="5400000" algn="tl" rotWithShape="0">
                    <a:srgbClr val="000000">
                      <a:alpha val="30000"/>
                    </a:srgbClr>
                  </a:outerShdw>
                </a:effectLst>
                <a:latin typeface="Georgia" pitchFamily="18" charset="0"/>
              </a:rPr>
              <a:t>Showcase</a:t>
            </a:r>
            <a:r>
              <a:rPr kumimoji="0" lang="en-US" sz="1200" b="1" kern="1200" baseline="0" dirty="0">
                <a:effectLst>
                  <a:outerShdw blurRad="50000" dist="30000" dir="5400000" algn="tl" rotWithShape="0">
                    <a:srgbClr val="000000">
                      <a:alpha val="30000"/>
                    </a:srgbClr>
                  </a:outerShdw>
                </a:effectLst>
                <a:latin typeface="Georgia" pitchFamily="18" charset="0"/>
              </a:rPr>
              <a:t> pictures of different families participating in activities </a:t>
            </a:r>
            <a:r>
              <a:rPr kumimoji="0" lang="en-US" sz="1200" kern="1200" baseline="0" dirty="0">
                <a:effectLst>
                  <a:outerShdw blurRad="50000" dist="30000" dir="5400000" algn="tl" rotWithShape="0">
                    <a:srgbClr val="000000">
                      <a:alpha val="30000"/>
                    </a:srgbClr>
                  </a:outerShdw>
                </a:effectLst>
                <a:latin typeface="Georgia" pitchFamily="18" charset="0"/>
              </a:rPr>
              <a:t>– include a brief description.</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baseline="0" dirty="0">
                <a:effectLst>
                  <a:outerShdw blurRad="50000" dist="30000" dir="5400000" algn="tl" rotWithShape="0">
                    <a:srgbClr val="000000">
                      <a:alpha val="30000"/>
                    </a:srgbClr>
                  </a:outerShdw>
                </a:effectLst>
                <a:latin typeface="Georgia" pitchFamily="18" charset="0"/>
              </a:rPr>
              <a:t>The Chart is one example of how the data can be collected based on activities (Each color section represents an activity).</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35</a:t>
            </a:fld>
            <a:endParaRPr lang="en-US"/>
          </a:p>
        </p:txBody>
      </p:sp>
    </p:spTree>
    <p:extLst>
      <p:ext uri="{BB962C8B-B14F-4D97-AF65-F5344CB8AC3E}">
        <p14:creationId xmlns:p14="http://schemas.microsoft.com/office/powerpoint/2010/main" val="8998299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Evidence of a </a:t>
            </a:r>
            <a:r>
              <a:rPr lang="en-US" sz="1200" u="sng" kern="1200" dirty="0">
                <a:solidFill>
                  <a:schemeClr val="tx1"/>
                </a:solidFill>
                <a:latin typeface="+mn-lt"/>
                <a:ea typeface="+mn-ea"/>
                <a:cs typeface="+mn-cs"/>
              </a:rPr>
              <a:t>variety of communication</a:t>
            </a:r>
            <a:r>
              <a:rPr lang="en-US" sz="1200" kern="1200" dirty="0">
                <a:solidFill>
                  <a:schemeClr val="tx1"/>
                </a:solidFill>
                <a:latin typeface="+mn-lt"/>
                <a:ea typeface="+mn-ea"/>
                <a:cs typeface="+mn-cs"/>
              </a:rPr>
              <a:t> techniques with families by teachers and school staff.  (Documentation should show regular, two-way communication, using a variety of mediums.)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Listing of communication methods used by the school, with examples of several (i.e. connect-Orange…)</a:t>
            </a:r>
          </a:p>
          <a:p>
            <a:pPr lvl="0"/>
            <a:r>
              <a:rPr lang="en-US" sz="1200" kern="1200" dirty="0">
                <a:solidFill>
                  <a:schemeClr val="tx1"/>
                </a:solidFill>
                <a:latin typeface="+mn-lt"/>
                <a:ea typeface="+mn-ea"/>
                <a:cs typeface="+mn-cs"/>
              </a:rPr>
              <a:t>Newsletters, weekly bulletins and flyers</a:t>
            </a:r>
          </a:p>
          <a:p>
            <a:pPr lvl="0"/>
            <a:r>
              <a:rPr lang="en-US" sz="1200" kern="1200" dirty="0">
                <a:solidFill>
                  <a:schemeClr val="tx1"/>
                </a:solidFill>
                <a:latin typeface="+mn-lt"/>
                <a:ea typeface="+mn-ea"/>
                <a:cs typeface="+mn-cs"/>
              </a:rPr>
              <a:t>Log of telephone calls to parents or script of automated calls (include date)</a:t>
            </a:r>
          </a:p>
          <a:p>
            <a:pPr lvl="0"/>
            <a:r>
              <a:rPr lang="en-US" sz="1200" kern="1200" dirty="0">
                <a:solidFill>
                  <a:schemeClr val="tx1"/>
                </a:solidFill>
                <a:latin typeface="+mn-lt"/>
                <a:ea typeface="+mn-ea"/>
                <a:cs typeface="+mn-cs"/>
              </a:rPr>
              <a:t>Written correspondence to parents and families</a:t>
            </a:r>
          </a:p>
          <a:p>
            <a:pPr lvl="0"/>
            <a:r>
              <a:rPr lang="en-US" sz="1200" kern="1200" dirty="0">
                <a:solidFill>
                  <a:schemeClr val="tx1"/>
                </a:solidFill>
                <a:latin typeface="+mn-lt"/>
                <a:ea typeface="+mn-ea"/>
                <a:cs typeface="+mn-cs"/>
              </a:rPr>
              <a:t>Parent conference logs</a:t>
            </a:r>
          </a:p>
          <a:p>
            <a:pPr lvl="0"/>
            <a:r>
              <a:rPr lang="en-US" sz="1200" kern="1200" dirty="0">
                <a:solidFill>
                  <a:schemeClr val="tx1"/>
                </a:solidFill>
                <a:latin typeface="+mn-lt"/>
                <a:ea typeface="+mn-ea"/>
                <a:cs typeface="+mn-cs"/>
              </a:rPr>
              <a:t>Bilingual editions of printed bulletins, etc.</a:t>
            </a:r>
          </a:p>
          <a:p>
            <a:pPr lvl="0"/>
            <a:r>
              <a:rPr lang="en-US" sz="1200" kern="1200" dirty="0">
                <a:solidFill>
                  <a:schemeClr val="tx1"/>
                </a:solidFill>
                <a:latin typeface="+mn-lt"/>
                <a:ea typeface="+mn-ea"/>
                <a:cs typeface="+mn-cs"/>
              </a:rPr>
              <a:t>A copy of the school web page dealing with parent information</a:t>
            </a:r>
          </a:p>
        </p:txBody>
      </p:sp>
      <p:sp>
        <p:nvSpPr>
          <p:cNvPr id="4" name="Slide Number Placeholder 3"/>
          <p:cNvSpPr>
            <a:spLocks noGrp="1"/>
          </p:cNvSpPr>
          <p:nvPr>
            <p:ph type="sldNum" sz="quarter" idx="10"/>
          </p:nvPr>
        </p:nvSpPr>
        <p:spPr/>
        <p:txBody>
          <a:bodyPr/>
          <a:lstStyle/>
          <a:p>
            <a:fld id="{18F1A1BB-CC3C-4000-BC02-C509E1D2DB91}" type="slidenum">
              <a:rPr lang="en-US" smtClean="0"/>
              <a:pPr/>
              <a:t>36</a:t>
            </a:fld>
            <a:endParaRPr lang="en-US"/>
          </a:p>
        </p:txBody>
      </p:sp>
    </p:spTree>
    <p:extLst>
      <p:ext uri="{BB962C8B-B14F-4D97-AF65-F5344CB8AC3E}">
        <p14:creationId xmlns:p14="http://schemas.microsoft.com/office/powerpoint/2010/main" val="2097697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Evidence of a </a:t>
            </a:r>
            <a:r>
              <a:rPr lang="en-US" sz="1200" u="sng" kern="1200" dirty="0">
                <a:solidFill>
                  <a:schemeClr val="tx1"/>
                </a:solidFill>
                <a:latin typeface="+mn-lt"/>
                <a:ea typeface="+mn-ea"/>
                <a:cs typeface="+mn-cs"/>
              </a:rPr>
              <a:t>variety of communication</a:t>
            </a:r>
            <a:r>
              <a:rPr lang="en-US" sz="1200" kern="1200" dirty="0">
                <a:solidFill>
                  <a:schemeClr val="tx1"/>
                </a:solidFill>
                <a:latin typeface="+mn-lt"/>
                <a:ea typeface="+mn-ea"/>
                <a:cs typeface="+mn-cs"/>
              </a:rPr>
              <a:t> techniques with families by teachers and school staff.  (Documentation should show regular, two-way communication, using a variety of mediums.)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lvl="0"/>
            <a:r>
              <a:rPr lang="en-US" sz="1200" kern="1200" dirty="0">
                <a:solidFill>
                  <a:schemeClr val="tx1"/>
                </a:solidFill>
                <a:latin typeface="+mn-lt"/>
                <a:ea typeface="+mn-ea"/>
                <a:cs typeface="+mn-cs"/>
              </a:rPr>
              <a:t>Listing of communication methods used by the school, with examples of several (i.e. connect-Orange…)</a:t>
            </a:r>
          </a:p>
          <a:p>
            <a:pPr lvl="0"/>
            <a:r>
              <a:rPr lang="en-US" sz="1200" kern="1200" dirty="0">
                <a:solidFill>
                  <a:schemeClr val="tx1"/>
                </a:solidFill>
                <a:latin typeface="+mn-lt"/>
                <a:ea typeface="+mn-ea"/>
                <a:cs typeface="+mn-cs"/>
              </a:rPr>
              <a:t>Newsletters, weekly bulletins and flyers</a:t>
            </a:r>
          </a:p>
          <a:p>
            <a:pPr lvl="0"/>
            <a:r>
              <a:rPr lang="en-US" sz="1200" kern="1200" dirty="0">
                <a:solidFill>
                  <a:schemeClr val="tx1"/>
                </a:solidFill>
                <a:latin typeface="+mn-lt"/>
                <a:ea typeface="+mn-ea"/>
                <a:cs typeface="+mn-cs"/>
              </a:rPr>
              <a:t>Log of telephone calls to parents or script of automated calls (include date)</a:t>
            </a:r>
          </a:p>
          <a:p>
            <a:pPr lvl="0"/>
            <a:r>
              <a:rPr lang="en-US" sz="1200" kern="1200" dirty="0">
                <a:solidFill>
                  <a:schemeClr val="tx1"/>
                </a:solidFill>
                <a:latin typeface="+mn-lt"/>
                <a:ea typeface="+mn-ea"/>
                <a:cs typeface="+mn-cs"/>
              </a:rPr>
              <a:t>Written correspondence to parents and families</a:t>
            </a:r>
          </a:p>
          <a:p>
            <a:pPr lvl="0"/>
            <a:r>
              <a:rPr lang="en-US" sz="1200" kern="1200" dirty="0">
                <a:solidFill>
                  <a:schemeClr val="tx1"/>
                </a:solidFill>
                <a:latin typeface="+mn-lt"/>
                <a:ea typeface="+mn-ea"/>
                <a:cs typeface="+mn-cs"/>
              </a:rPr>
              <a:t>Parent conference logs</a:t>
            </a:r>
          </a:p>
          <a:p>
            <a:pPr lvl="0"/>
            <a:r>
              <a:rPr lang="en-US" sz="1200" kern="1200" dirty="0">
                <a:solidFill>
                  <a:schemeClr val="tx1"/>
                </a:solidFill>
                <a:latin typeface="+mn-lt"/>
                <a:ea typeface="+mn-ea"/>
                <a:cs typeface="+mn-cs"/>
              </a:rPr>
              <a:t>Bilingual editions of printed bulletins, etc.</a:t>
            </a:r>
          </a:p>
          <a:p>
            <a:pPr lvl="0"/>
            <a:r>
              <a:rPr lang="en-US" sz="1200" kern="1200" dirty="0">
                <a:solidFill>
                  <a:schemeClr val="tx1"/>
                </a:solidFill>
                <a:latin typeface="+mn-lt"/>
                <a:ea typeface="+mn-ea"/>
                <a:cs typeface="+mn-cs"/>
              </a:rPr>
              <a:t>A copy of the school web page dealing with parent information</a:t>
            </a:r>
          </a:p>
        </p:txBody>
      </p:sp>
      <p:sp>
        <p:nvSpPr>
          <p:cNvPr id="4" name="Slide Number Placeholder 3"/>
          <p:cNvSpPr>
            <a:spLocks noGrp="1"/>
          </p:cNvSpPr>
          <p:nvPr>
            <p:ph type="sldNum" sz="quarter" idx="10"/>
          </p:nvPr>
        </p:nvSpPr>
        <p:spPr/>
        <p:txBody>
          <a:bodyPr/>
          <a:lstStyle/>
          <a:p>
            <a:fld id="{18F1A1BB-CC3C-4000-BC02-C509E1D2DB91}" type="slidenum">
              <a:rPr lang="en-US" smtClean="0"/>
              <a:pPr/>
              <a:t>37</a:t>
            </a:fld>
            <a:endParaRPr lang="en-US"/>
          </a:p>
        </p:txBody>
      </p:sp>
    </p:spTree>
    <p:extLst>
      <p:ext uri="{BB962C8B-B14F-4D97-AF65-F5344CB8AC3E}">
        <p14:creationId xmlns:p14="http://schemas.microsoft.com/office/powerpoint/2010/main" val="13288500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Ensure that </a:t>
            </a:r>
            <a:r>
              <a:rPr lang="en-US" sz="1200" b="1" u="sng" kern="1200" dirty="0">
                <a:solidFill>
                  <a:schemeClr val="tx1"/>
                </a:solidFill>
                <a:latin typeface="+mn-lt"/>
                <a:ea typeface="+mn-ea"/>
                <a:cs typeface="+mn-cs"/>
              </a:rPr>
              <a:t>welcome signage</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is near the entrance and any other interaction with parents creates a climate in which </a:t>
            </a:r>
            <a:r>
              <a:rPr lang="en-US" sz="1200" u="sng" kern="1200" dirty="0">
                <a:solidFill>
                  <a:schemeClr val="tx1"/>
                </a:solidFill>
                <a:latin typeface="+mn-lt"/>
                <a:ea typeface="+mn-ea"/>
                <a:cs typeface="+mn-cs"/>
              </a:rPr>
              <a:t>parents feel valued and welcome</a:t>
            </a:r>
            <a:r>
              <a:rPr lang="en-US"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38</a:t>
            </a:fld>
            <a:endParaRPr lang="en-US"/>
          </a:p>
        </p:txBody>
      </p:sp>
    </p:spTree>
    <p:extLst>
      <p:ext uri="{BB962C8B-B14F-4D97-AF65-F5344CB8AC3E}">
        <p14:creationId xmlns:p14="http://schemas.microsoft.com/office/powerpoint/2010/main" val="40434402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a:solidFill>
                  <a:schemeClr val="tx1"/>
                </a:solidFill>
                <a:latin typeface="+mn-lt"/>
                <a:ea typeface="+mn-ea"/>
                <a:cs typeface="+mn-cs"/>
              </a:rPr>
              <a:t>Provide parents with </a:t>
            </a:r>
            <a:r>
              <a:rPr lang="en-US" sz="1200" u="sng" kern="1200" dirty="0">
                <a:solidFill>
                  <a:schemeClr val="tx1"/>
                </a:solidFill>
                <a:latin typeface="+mn-lt"/>
                <a:ea typeface="+mn-ea"/>
                <a:cs typeface="+mn-cs"/>
              </a:rPr>
              <a:t>current information</a:t>
            </a:r>
            <a:r>
              <a:rPr lang="en-US" sz="1200" kern="1200" dirty="0">
                <a:solidFill>
                  <a:schemeClr val="tx1"/>
                </a:solidFill>
                <a:latin typeface="+mn-lt"/>
                <a:ea typeface="+mn-ea"/>
                <a:cs typeface="+mn-cs"/>
              </a:rPr>
              <a:t> regarding school policies, practices and both school and student performance.</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Samples of information sent home during the year, such as: Student Code of Conduct, letter from principal/ superintendent, volunteer orientation agenda, website…</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39</a:t>
            </a:fld>
            <a:endParaRPr lang="en-US"/>
          </a:p>
        </p:txBody>
      </p:sp>
    </p:spTree>
    <p:extLst>
      <p:ext uri="{BB962C8B-B14F-4D97-AF65-F5344CB8AC3E}">
        <p14:creationId xmlns:p14="http://schemas.microsoft.com/office/powerpoint/2010/main" val="16944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9504" y="4415790"/>
            <a:ext cx="5090160" cy="4183380"/>
          </a:xfrm>
        </p:spPr>
        <p:txBody>
          <a:bodyPr>
            <a:normAutofit/>
          </a:bodyPr>
          <a:lstStyle/>
          <a:p>
            <a:r>
              <a:rPr lang="en-US" sz="1400" b="1" dirty="0">
                <a:latin typeface="+mj-lt"/>
              </a:rPr>
              <a:t>Recommended, not required</a:t>
            </a:r>
          </a:p>
          <a:p>
            <a:endParaRPr lang="en-US" sz="1400" dirty="0">
              <a:latin typeface="+mj-lt"/>
            </a:endParaRPr>
          </a:p>
          <a:p>
            <a:r>
              <a:rPr lang="en-US" sz="1400" dirty="0">
                <a:latin typeface="+mj-lt"/>
              </a:rPr>
              <a:t>Introduce</a:t>
            </a:r>
            <a:r>
              <a:rPr lang="en-US" sz="1400" baseline="0" dirty="0">
                <a:latin typeface="+mj-lt"/>
              </a:rPr>
              <a:t> the staff to the community – Entire group faculty photo or grade level photos…</a:t>
            </a:r>
            <a:endParaRPr lang="en-US" sz="1400" dirty="0">
              <a:latin typeface="+mj-lt"/>
            </a:endParaRPr>
          </a:p>
        </p:txBody>
      </p:sp>
      <p:sp>
        <p:nvSpPr>
          <p:cNvPr id="4" name="Slide Number Placeholder 3"/>
          <p:cNvSpPr>
            <a:spLocks noGrp="1"/>
          </p:cNvSpPr>
          <p:nvPr>
            <p:ph type="sldNum" sz="quarter" idx="10"/>
          </p:nvPr>
        </p:nvSpPr>
        <p:spPr/>
        <p:txBody>
          <a:bodyPr/>
          <a:lstStyle/>
          <a:p>
            <a:fld id="{927C29EA-26E4-476F-91A8-7A3D3A1CF1B7}" type="slidenum">
              <a:rPr lang="en-US" smtClean="0"/>
              <a:pPr/>
              <a:t>4</a:t>
            </a:fld>
            <a:endParaRPr lang="en-US"/>
          </a:p>
        </p:txBody>
      </p:sp>
    </p:spTree>
    <p:extLst>
      <p:ext uri="{BB962C8B-B14F-4D97-AF65-F5344CB8AC3E}">
        <p14:creationId xmlns:p14="http://schemas.microsoft.com/office/powerpoint/2010/main" val="16505600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OCPS’ official school volunteer program is called the ADDitions School Volunteer.</a:t>
            </a:r>
          </a:p>
          <a:p>
            <a:endParaRPr lang="en-US" dirty="0"/>
          </a:p>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40</a:t>
            </a:fld>
            <a:endParaRPr lang="en-US"/>
          </a:p>
        </p:txBody>
      </p:sp>
    </p:spTree>
    <p:extLst>
      <p:ext uri="{BB962C8B-B14F-4D97-AF65-F5344CB8AC3E}">
        <p14:creationId xmlns:p14="http://schemas.microsoft.com/office/powerpoint/2010/main" val="17932933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Scan</a:t>
            </a:r>
            <a:r>
              <a:rPr lang="en-US" baseline="0" dirty="0"/>
              <a:t> in your school’s Golden School Award certificate</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41</a:t>
            </a:fld>
            <a:endParaRPr lang="en-US"/>
          </a:p>
        </p:txBody>
      </p:sp>
    </p:spTree>
    <p:extLst>
      <p:ext uri="{BB962C8B-B14F-4D97-AF65-F5344CB8AC3E}">
        <p14:creationId xmlns:p14="http://schemas.microsoft.com/office/powerpoint/2010/main" val="18919213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15790"/>
            <a:ext cx="5608320" cy="1223010"/>
          </a:xfrm>
        </p:spPr>
        <p:txBody>
          <a:bodyPr>
            <a:normAutofit fontScale="6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sng" kern="1200" dirty="0">
                <a:solidFill>
                  <a:schemeClr val="tx1"/>
                </a:solidFill>
                <a:latin typeface="+mn-lt"/>
                <a:ea typeface="+mn-ea"/>
                <a:cs typeface="+mn-cs"/>
              </a:rPr>
              <a:t>Recommended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kern="1200" baseline="0" dirty="0">
              <a:latin typeface="+mj-l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400" kern="1200" baseline="0" dirty="0">
                <a:latin typeface="+mj-lt"/>
              </a:rPr>
              <a:t>Each note section will include the criteria from the Five Star Application.</a:t>
            </a:r>
          </a:p>
          <a:p>
            <a:endParaRPr lang="en-US" sz="1400" kern="1200" dirty="0">
              <a:latin typeface="+mj-lt"/>
            </a:endParaRPr>
          </a:p>
          <a:p>
            <a:r>
              <a:rPr lang="en-US" sz="1400" kern="1200" dirty="0">
                <a:latin typeface="+mj-lt"/>
              </a:rPr>
              <a:t>In lieu</a:t>
            </a:r>
            <a:r>
              <a:rPr lang="en-US" sz="1400" kern="1200" baseline="0" dirty="0">
                <a:latin typeface="+mj-lt"/>
              </a:rPr>
              <a:t> of using criteria as a heading – use the summarizes the criteria heading included in the slide</a:t>
            </a:r>
          </a:p>
          <a:p>
            <a:endParaRPr lang="en-US" sz="1400" kern="1200" baseline="0" dirty="0">
              <a:latin typeface="+mj-lt"/>
            </a:endParaRPr>
          </a:p>
          <a:p>
            <a:r>
              <a:rPr lang="en-US" sz="1400" kern="1200" dirty="0">
                <a:latin typeface="+mj-lt"/>
              </a:rPr>
              <a:t>Criteria</a:t>
            </a:r>
            <a:r>
              <a:rPr lang="en-US" sz="1400" kern="1200" baseline="0" dirty="0">
                <a:latin typeface="+mj-lt"/>
              </a:rPr>
              <a:t> - </a:t>
            </a:r>
            <a:r>
              <a:rPr lang="en-US" sz="1400" kern="1200" dirty="0">
                <a:latin typeface="+mj-lt"/>
              </a:rPr>
              <a:t>Each community/business/agency signs an annual, jointly developed plan of partnership activities.</a:t>
            </a:r>
          </a:p>
          <a:p>
            <a:endParaRPr lang="en-US" sz="1400" kern="1200" dirty="0">
              <a:latin typeface="+mj-lt"/>
            </a:endParaRPr>
          </a:p>
          <a:p>
            <a:pPr marL="457200" marR="0" lvl="1"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a:latin typeface="+mj-lt"/>
              </a:rPr>
              <a:t> Showcase an example of </a:t>
            </a:r>
            <a:r>
              <a:rPr lang="en-US" sz="1400" b="1" u="sng" kern="1200" dirty="0">
                <a:latin typeface="+mj-lt"/>
              </a:rPr>
              <a:t>one</a:t>
            </a:r>
            <a:r>
              <a:rPr lang="en-US" sz="1400" b="1" kern="1200" dirty="0">
                <a:latin typeface="+mj-lt"/>
              </a:rPr>
              <a:t> of your school’s </a:t>
            </a:r>
            <a:r>
              <a:rPr lang="en-US" sz="1400" kern="1200" dirty="0">
                <a:latin typeface="+mj-lt"/>
              </a:rPr>
              <a:t>Partner in Education profile’s from the new</a:t>
            </a:r>
            <a:r>
              <a:rPr lang="en-US" sz="1400" kern="1200" baseline="0" dirty="0">
                <a:latin typeface="+mj-lt"/>
              </a:rPr>
              <a:t> Partners in Education Management system</a:t>
            </a:r>
            <a:r>
              <a:rPr lang="en-US" sz="1400" kern="1200" dirty="0">
                <a:latin typeface="+mj-lt"/>
              </a:rPr>
              <a:t>.</a:t>
            </a:r>
            <a:r>
              <a:rPr lang="en-US" sz="1400" kern="1200" baseline="0" dirty="0">
                <a:latin typeface="+mj-lt"/>
              </a:rPr>
              <a:t> </a:t>
            </a:r>
            <a:r>
              <a:rPr lang="en-US" sz="1400" b="1" u="sng" kern="1200" baseline="0" dirty="0">
                <a:latin typeface="+mj-lt"/>
              </a:rPr>
              <a:t>Must </a:t>
            </a:r>
            <a:r>
              <a:rPr lang="en-US" sz="1400" b="1" u="sng" kern="1200" baseline="0" dirty="0" err="1">
                <a:latin typeface="+mj-lt"/>
              </a:rPr>
              <a:t>refelect</a:t>
            </a:r>
            <a:r>
              <a:rPr lang="en-US" sz="1400" b="1" u="sng" kern="1200" baseline="0" dirty="0">
                <a:latin typeface="+mj-lt"/>
              </a:rPr>
              <a:t> this school year’s partnership</a:t>
            </a:r>
            <a:r>
              <a:rPr lang="en-US" sz="1400" kern="1200" baseline="0" dirty="0">
                <a:latin typeface="+mj-lt"/>
              </a:rPr>
              <a:t>.</a:t>
            </a:r>
            <a:endParaRPr lang="en-US" sz="1400" kern="1200" dirty="0">
              <a:latin typeface="+mj-lt"/>
            </a:endParaRPr>
          </a:p>
          <a:p>
            <a:endParaRPr lang="en-US" dirty="0">
              <a:latin typeface="+mj-lt"/>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42</a:t>
            </a:fld>
            <a:endParaRPr lang="en-US"/>
          </a:p>
        </p:txBody>
      </p:sp>
    </p:spTree>
    <p:extLst>
      <p:ext uri="{BB962C8B-B14F-4D97-AF65-F5344CB8AC3E}">
        <p14:creationId xmlns:p14="http://schemas.microsoft.com/office/powerpoint/2010/main" val="278086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ADDitions Coordinator’s contact information and picture. </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kern="1200" dirty="0">
                <a:effectLst>
                  <a:outerShdw blurRad="50000" dist="30000" dir="5400000" algn="tl" rotWithShape="0">
                    <a:srgbClr val="000000">
                      <a:alpha val="30000"/>
                    </a:srgbClr>
                  </a:outerShdw>
                </a:effectLst>
                <a:latin typeface="Georgia" pitchFamily="18" charset="0"/>
              </a:rPr>
              <a:t>School volunteer coordinator has been designated to provide leadership for the school volunteer program through recruitment, placement, training, and supervision of participants.</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43</a:t>
            </a:fld>
            <a:endParaRPr lang="en-US"/>
          </a:p>
        </p:txBody>
      </p:sp>
    </p:spTree>
    <p:extLst>
      <p:ext uri="{BB962C8B-B14F-4D97-AF65-F5344CB8AC3E}">
        <p14:creationId xmlns:p14="http://schemas.microsoft.com/office/powerpoint/2010/main" val="1360216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Showcase</a:t>
            </a:r>
            <a:r>
              <a:rPr kumimoji="0" lang="en-US" sz="1200" kern="1200" baseline="0" dirty="0">
                <a:effectLst>
                  <a:outerShdw blurRad="50000" dist="30000" dir="5400000" algn="tl" rotWithShape="0">
                    <a:srgbClr val="000000">
                      <a:alpha val="30000"/>
                    </a:srgbClr>
                  </a:outerShdw>
                </a:effectLst>
                <a:latin typeface="Georgia" pitchFamily="18" charset="0"/>
              </a:rPr>
              <a:t> staff being trained by the ADDitions Coordinator.</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dirty="0">
                <a:effectLst>
                  <a:outerShdw blurRad="50000" dist="30000" dir="5400000" algn="tl" rotWithShape="0">
                    <a:srgbClr val="000000">
                      <a:alpha val="30000"/>
                    </a:srgbClr>
                  </a:outerShdw>
                </a:effectLst>
                <a:latin typeface="Georgia" pitchFamily="18" charset="0"/>
              </a:rPr>
              <a:t>A minimum of 80% of the school staff have participated in school-based volunteer training during the school year.</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kern="1200" dirty="0">
                <a:effectLst>
                  <a:outerShdw blurRad="50000" dist="30000" dir="5400000" algn="tl" rotWithShape="0">
                    <a:srgbClr val="000000">
                      <a:alpha val="30000"/>
                    </a:srgbClr>
                  </a:outerShdw>
                </a:effectLst>
                <a:latin typeface="Georgia" pitchFamily="18" charset="0"/>
              </a:rPr>
              <a:t>Picture</a:t>
            </a:r>
            <a:r>
              <a:rPr kumimoji="0" lang="en-US" sz="1200" kern="1200" baseline="0" dirty="0">
                <a:effectLst>
                  <a:outerShdw blurRad="50000" dist="30000" dir="5400000" algn="tl" rotWithShape="0">
                    <a:srgbClr val="000000">
                      <a:alpha val="30000"/>
                    </a:srgbClr>
                  </a:outerShdw>
                </a:effectLst>
                <a:latin typeface="Georgia" pitchFamily="18" charset="0"/>
              </a:rPr>
              <a:t> of staff being trained.</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baseline="0" dirty="0">
                <a:effectLst>
                  <a:outerShdw blurRad="50000" dist="30000" dir="5400000" algn="tl" rotWithShape="0">
                    <a:srgbClr val="000000">
                      <a:alpha val="30000"/>
                    </a:srgbClr>
                  </a:outerShdw>
                </a:effectLst>
                <a:latin typeface="Georgia" pitchFamily="18" charset="0"/>
              </a:rPr>
              <a:t>Sign-in sheet must be place in supporting documents folder.  DO NOT INCLUDE SIGN IN SHEET IN PORTFOLIO</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44</a:t>
            </a:fld>
            <a:endParaRPr lang="en-US"/>
          </a:p>
        </p:txBody>
      </p:sp>
    </p:spTree>
    <p:extLst>
      <p:ext uri="{BB962C8B-B14F-4D97-AF65-F5344CB8AC3E}">
        <p14:creationId xmlns:p14="http://schemas.microsoft.com/office/powerpoint/2010/main" val="34317144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rPr>
              <a:t>Total number of hours in volunteer service equals twice the number of students enrolled in the school. (Any volunteer activity that contributes to student improvement may be counted.)</a:t>
            </a:r>
          </a:p>
          <a:p>
            <a:endParaRPr kumimoji="0" lang="en-US" sz="1200" kern="1200" dirty="0">
              <a:effectLst>
                <a:outerShdw blurRad="50000" dist="30000" dir="5400000" algn="tl" rotWithShape="0">
                  <a:srgbClr val="000000">
                    <a:alpha val="30000"/>
                  </a:srgbClr>
                </a:outerShdw>
              </a:effectLst>
              <a:latin typeface="Georgia" pitchFamily="18" charset="0"/>
            </a:endParaRPr>
          </a:p>
          <a:p>
            <a:r>
              <a:rPr kumimoji="0" lang="en-US" sz="1200" kern="1200" dirty="0">
                <a:effectLst>
                  <a:outerShdw blurRad="50000" dist="30000" dir="5400000" algn="tl" rotWithShape="0">
                    <a:srgbClr val="000000">
                      <a:alpha val="30000"/>
                    </a:srgbClr>
                  </a:outerShdw>
                </a:effectLst>
                <a:latin typeface="Georgia" pitchFamily="18" charset="0"/>
              </a:rPr>
              <a:t>Example: Student</a:t>
            </a:r>
            <a:r>
              <a:rPr kumimoji="0" lang="en-US" sz="1200" kern="1200" baseline="0" dirty="0">
                <a:effectLst>
                  <a:outerShdw blurRad="50000" dist="30000" dir="5400000" algn="tl" rotWithShape="0">
                    <a:srgbClr val="000000">
                      <a:alpha val="30000"/>
                    </a:srgbClr>
                  </a:outerShdw>
                </a:effectLst>
                <a:latin typeface="Georgia" pitchFamily="18" charset="0"/>
              </a:rPr>
              <a:t> enrollment: 500; Volunteer hours: 1,000 or more</a:t>
            </a:r>
          </a:p>
          <a:p>
            <a:endParaRPr kumimoji="0" lang="en-US" sz="1200" kern="1200" baseline="0" dirty="0">
              <a:effectLst>
                <a:outerShdw blurRad="50000" dist="30000" dir="5400000" algn="tl" rotWithShape="0">
                  <a:srgbClr val="000000">
                    <a:alpha val="30000"/>
                  </a:srgbClr>
                </a:outerShdw>
              </a:effectLst>
              <a:latin typeface="Georgia" pitchFamily="18" charset="0"/>
            </a:endParaRPr>
          </a:p>
          <a:p>
            <a:r>
              <a:rPr kumimoji="0" lang="en-US" sz="1200" kern="1200" baseline="0" dirty="0">
                <a:effectLst>
                  <a:outerShdw blurRad="50000" dist="30000" dir="5400000" algn="tl" rotWithShape="0">
                    <a:srgbClr val="000000">
                      <a:alpha val="30000"/>
                    </a:srgbClr>
                  </a:outerShdw>
                </a:effectLst>
                <a:latin typeface="Georgia" pitchFamily="18" charset="0"/>
              </a:rPr>
              <a:t>Include the a list of the different activities and/or include a volunteer activity on this slide.</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45</a:t>
            </a:fld>
            <a:endParaRPr lang="en-US"/>
          </a:p>
        </p:txBody>
      </p:sp>
    </p:spTree>
    <p:extLst>
      <p:ext uri="{BB962C8B-B14F-4D97-AF65-F5344CB8AC3E}">
        <p14:creationId xmlns:p14="http://schemas.microsoft.com/office/powerpoint/2010/main" val="36777534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46</a:t>
            </a:fld>
            <a:endParaRPr lang="en-US"/>
          </a:p>
        </p:txBody>
      </p:sp>
    </p:spTree>
    <p:extLst>
      <p:ext uri="{BB962C8B-B14F-4D97-AF65-F5344CB8AC3E}">
        <p14:creationId xmlns:p14="http://schemas.microsoft.com/office/powerpoint/2010/main" val="1348213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47</a:t>
            </a:fld>
            <a:endParaRPr lang="en-US"/>
          </a:p>
        </p:txBody>
      </p:sp>
    </p:spTree>
    <p:extLst>
      <p:ext uri="{BB962C8B-B14F-4D97-AF65-F5344CB8AC3E}">
        <p14:creationId xmlns:p14="http://schemas.microsoft.com/office/powerpoint/2010/main" val="35399010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48</a:t>
            </a:fld>
            <a:endParaRPr lang="en-US"/>
          </a:p>
        </p:txBody>
      </p:sp>
    </p:spTree>
    <p:extLst>
      <p:ext uri="{BB962C8B-B14F-4D97-AF65-F5344CB8AC3E}">
        <p14:creationId xmlns:p14="http://schemas.microsoft.com/office/powerpoint/2010/main" val="1123136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49</a:t>
            </a:fld>
            <a:endParaRPr lang="en-US"/>
          </a:p>
        </p:txBody>
      </p:sp>
    </p:spTree>
    <p:extLst>
      <p:ext uri="{BB962C8B-B14F-4D97-AF65-F5344CB8AC3E}">
        <p14:creationId xmlns:p14="http://schemas.microsoft.com/office/powerpoint/2010/main" val="6895169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19200" y="4419600"/>
            <a:ext cx="4724400" cy="122301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n-lt"/>
                <a:ea typeface="+mn-ea"/>
                <a:cs typeface="+mn-cs"/>
              </a:rPr>
              <a:t>Recommended, not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n-lt"/>
              <a:ea typeface="+mn-ea"/>
              <a:cs typeface="+mn-cs"/>
            </a:endParaRPr>
          </a:p>
          <a:p>
            <a:r>
              <a:rPr lang="en-US" sz="1400" dirty="0">
                <a:latin typeface="Georgia" pitchFamily="18" charset="0"/>
              </a:rPr>
              <a:t>Great</a:t>
            </a:r>
            <a:r>
              <a:rPr lang="en-US" sz="1400" baseline="0" dirty="0">
                <a:latin typeface="Georgia" pitchFamily="18" charset="0"/>
              </a:rPr>
              <a:t> opportunity to recognize your Teacher of the Year – Include a brief synopsis about the Teacher of the Year and a photo.</a:t>
            </a:r>
            <a:endParaRPr lang="en-US" sz="1400" dirty="0">
              <a:latin typeface="Georgia" pitchFamily="18" charset="0"/>
            </a:endParaRPr>
          </a:p>
        </p:txBody>
      </p:sp>
      <p:sp>
        <p:nvSpPr>
          <p:cNvPr id="4" name="Slide Number Placeholder 3"/>
          <p:cNvSpPr>
            <a:spLocks noGrp="1"/>
          </p:cNvSpPr>
          <p:nvPr>
            <p:ph type="sldNum" sz="quarter" idx="10"/>
          </p:nvPr>
        </p:nvSpPr>
        <p:spPr/>
        <p:txBody>
          <a:bodyPr/>
          <a:lstStyle/>
          <a:p>
            <a:fld id="{927C29EA-26E4-476F-91A8-7A3D3A1CF1B7}" type="slidenum">
              <a:rPr lang="en-US" smtClean="0"/>
              <a:pPr/>
              <a:t>5</a:t>
            </a:fld>
            <a:endParaRPr lang="en-US"/>
          </a:p>
        </p:txBody>
      </p:sp>
    </p:spTree>
    <p:extLst>
      <p:ext uri="{BB962C8B-B14F-4D97-AF65-F5344CB8AC3E}">
        <p14:creationId xmlns:p14="http://schemas.microsoft.com/office/powerpoint/2010/main" val="7106978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50</a:t>
            </a:fld>
            <a:endParaRPr lang="en-US"/>
          </a:p>
        </p:txBody>
      </p:sp>
    </p:spTree>
    <p:extLst>
      <p:ext uri="{BB962C8B-B14F-4D97-AF65-F5344CB8AC3E}">
        <p14:creationId xmlns:p14="http://schemas.microsoft.com/office/powerpoint/2010/main" val="9251429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51</a:t>
            </a:fld>
            <a:endParaRPr lang="en-US"/>
          </a:p>
        </p:txBody>
      </p:sp>
    </p:spTree>
    <p:extLst>
      <p:ext uri="{BB962C8B-B14F-4D97-AF65-F5344CB8AC3E}">
        <p14:creationId xmlns:p14="http://schemas.microsoft.com/office/powerpoint/2010/main" val="1017095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a:t>
            </a:r>
            <a:r>
              <a:rPr lang="en-US" baseline="0" dirty="0"/>
              <a:t> – (Use several slides)</a:t>
            </a:r>
          </a:p>
          <a:p>
            <a:pPr marL="171450" indent="-171450">
              <a:buFont typeface="Arial" pitchFamily="34" charset="0"/>
              <a:buChar char="•"/>
            </a:pPr>
            <a:r>
              <a:rPr lang="en-US" baseline="0" dirty="0"/>
              <a:t>Outstanding Volunteers</a:t>
            </a:r>
          </a:p>
          <a:p>
            <a:pPr marL="171450" indent="-171450">
              <a:buFont typeface="Arial" pitchFamily="34" charset="0"/>
              <a:buChar char="•"/>
            </a:pPr>
            <a:r>
              <a:rPr lang="en-US" baseline="0" dirty="0"/>
              <a:t>Showcase volunteer activities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52</a:t>
            </a:fld>
            <a:endParaRPr lang="en-US"/>
          </a:p>
        </p:txBody>
      </p:sp>
    </p:spTree>
    <p:extLst>
      <p:ext uri="{BB962C8B-B14F-4D97-AF65-F5344CB8AC3E}">
        <p14:creationId xmlns:p14="http://schemas.microsoft.com/office/powerpoint/2010/main" val="31939101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Showcase samples of the different forms</a:t>
            </a:r>
            <a:r>
              <a:rPr lang="en-US" baseline="0" dirty="0"/>
              <a:t> of school volunteer recognition. E.g. n</a:t>
            </a:r>
            <a:r>
              <a:rPr lang="en-US" dirty="0"/>
              <a:t>ewsletter,</a:t>
            </a:r>
            <a:r>
              <a:rPr lang="en-US" baseline="0" dirty="0"/>
              <a:t> marquee, website, recognition event, student artwork, student performance…</a:t>
            </a:r>
            <a:endParaRPr lang="en-US" dirty="0"/>
          </a:p>
          <a:p>
            <a:endParaRPr lang="en-US" dirty="0"/>
          </a:p>
        </p:txBody>
      </p:sp>
      <p:sp>
        <p:nvSpPr>
          <p:cNvPr id="4" name="Slide Number Placeholder 3"/>
          <p:cNvSpPr>
            <a:spLocks noGrp="1"/>
          </p:cNvSpPr>
          <p:nvPr>
            <p:ph type="sldNum" sz="quarter" idx="10"/>
          </p:nvPr>
        </p:nvSpPr>
        <p:spPr/>
        <p:txBody>
          <a:bodyPr/>
          <a:lstStyle/>
          <a:p>
            <a:fld id="{18F1A1BB-CC3C-4000-BC02-C509E1D2DB91}" type="slidenum">
              <a:rPr lang="en-US" smtClean="0"/>
              <a:pPr/>
              <a:t>53</a:t>
            </a:fld>
            <a:endParaRPr lang="en-US"/>
          </a:p>
        </p:txBody>
      </p:sp>
    </p:spTree>
    <p:extLst>
      <p:ext uri="{BB962C8B-B14F-4D97-AF65-F5344CB8AC3E}">
        <p14:creationId xmlns:p14="http://schemas.microsoft.com/office/powerpoint/2010/main" val="2537046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a:t>
            </a:r>
            <a:r>
              <a:rPr lang="en-US" baseline="0" dirty="0"/>
              <a:t> the Student Community service section – Ex. Students at XYZ School are learning how to give back to based on needs and for the betterment of our community .</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54</a:t>
            </a:fld>
            <a:endParaRPr lang="en-US"/>
          </a:p>
        </p:txBody>
      </p:sp>
    </p:spTree>
    <p:extLst>
      <p:ext uri="{BB962C8B-B14F-4D97-AF65-F5344CB8AC3E}">
        <p14:creationId xmlns:p14="http://schemas.microsoft.com/office/powerpoint/2010/main" val="13150222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0979" y="4425730"/>
            <a:ext cx="5608320" cy="4183380"/>
          </a:xfrm>
        </p:spPr>
        <p:txBody>
          <a:bodyPr>
            <a:normAutofit/>
          </a:bodyPr>
          <a:lstStyle/>
          <a:p>
            <a:r>
              <a:rPr kumimoji="0" lang="en-US" sz="1600" kern="1200" dirty="0">
                <a:effectLst>
                  <a:outerShdw blurRad="50000" dist="30000" dir="5400000" algn="tl" rotWithShape="0">
                    <a:srgbClr val="000000">
                      <a:alpha val="30000"/>
                    </a:srgbClr>
                  </a:outerShdw>
                </a:effectLst>
                <a:latin typeface="Georgia" pitchFamily="18" charset="0"/>
              </a:rPr>
              <a:t>School provides opportunities to students for service learning that focus on identified community needs (e.g., renovating a park, working at election polls, feeding homeless).</a:t>
            </a:r>
            <a:r>
              <a:rPr kumimoji="0" lang="en-US" sz="1600" b="1" i="1" kern="1200" dirty="0">
                <a:effectLst>
                  <a:outerShdw blurRad="50000" dist="30000" dir="5400000" algn="tl" rotWithShape="0">
                    <a:srgbClr val="000000">
                      <a:alpha val="30000"/>
                    </a:srgbClr>
                  </a:outerShdw>
                </a:effectLst>
                <a:latin typeface="Georgia" pitchFamily="18" charset="0"/>
              </a:rPr>
              <a:t> </a:t>
            </a:r>
          </a:p>
          <a:p>
            <a:endParaRPr kumimoji="0" lang="en-US" sz="1600" b="1" i="1" kern="1200" dirty="0">
              <a:effectLst>
                <a:outerShdw blurRad="50000" dist="30000" dir="5400000" algn="tl" rotWithShape="0">
                  <a:srgbClr val="000000">
                    <a:alpha val="30000"/>
                  </a:srgbClr>
                </a:outerShdw>
              </a:effectLst>
              <a:latin typeface="Georgia" pitchFamily="18" charset="0"/>
            </a:endParaRPr>
          </a:p>
          <a:p>
            <a:r>
              <a:rPr kumimoji="0" lang="en-US" sz="1600" b="1" i="1" kern="1200" dirty="0">
                <a:effectLst>
                  <a:outerShdw blurRad="50000" dist="30000" dir="5400000" algn="tl" rotWithShape="0">
                    <a:srgbClr val="000000">
                      <a:alpha val="30000"/>
                    </a:srgbClr>
                  </a:outerShdw>
                </a:effectLst>
                <a:latin typeface="Georgia" pitchFamily="18" charset="0"/>
              </a:rPr>
              <a:t>Write a description of how </a:t>
            </a:r>
            <a:r>
              <a:rPr kumimoji="0" lang="en-US" sz="1600" b="1" i="1" u="sng" kern="1200" dirty="0">
                <a:effectLst>
                  <a:outerShdw blurRad="50000" dist="30000" dir="5400000" algn="tl" rotWithShape="0">
                    <a:srgbClr val="000000">
                      <a:alpha val="30000"/>
                    </a:srgbClr>
                  </a:outerShdw>
                </a:effectLst>
                <a:latin typeface="Georgia" pitchFamily="18" charset="0"/>
              </a:rPr>
              <a:t>students</a:t>
            </a:r>
            <a:r>
              <a:rPr kumimoji="0" lang="en-US" sz="1600" b="1" i="1" kern="1200" dirty="0">
                <a:effectLst>
                  <a:outerShdw blurRad="50000" dist="30000" dir="5400000" algn="tl" rotWithShape="0">
                    <a:srgbClr val="000000">
                      <a:alpha val="30000"/>
                    </a:srgbClr>
                  </a:outerShdw>
                </a:effectLst>
                <a:latin typeface="Georgia" pitchFamily="18" charset="0"/>
              </a:rPr>
              <a:t> identified a need and showcase</a:t>
            </a:r>
            <a:r>
              <a:rPr kumimoji="0" lang="en-US" sz="1600" b="1" i="1" kern="1200" baseline="0" dirty="0">
                <a:effectLst>
                  <a:outerShdw blurRad="50000" dist="30000" dir="5400000" algn="tl" rotWithShape="0">
                    <a:srgbClr val="000000">
                      <a:alpha val="30000"/>
                    </a:srgbClr>
                  </a:outerShdw>
                </a:effectLst>
                <a:latin typeface="Georgia" pitchFamily="18" charset="0"/>
              </a:rPr>
              <a:t> the </a:t>
            </a:r>
            <a:r>
              <a:rPr kumimoji="0" lang="en-US" sz="1600" b="1" i="1" kern="1200" dirty="0">
                <a:effectLst>
                  <a:outerShdw blurRad="50000" dist="30000" dir="5400000" algn="tl" rotWithShape="0">
                    <a:srgbClr val="000000">
                      <a:alpha val="30000"/>
                    </a:srgbClr>
                  </a:outerShdw>
                </a:effectLst>
                <a:latin typeface="Georgia" pitchFamily="18" charset="0"/>
              </a:rPr>
              <a:t>resolution.</a:t>
            </a:r>
            <a:endParaRPr lang="en-US" sz="1600"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55</a:t>
            </a:fld>
            <a:endParaRPr lang="en-US"/>
          </a:p>
        </p:txBody>
      </p:sp>
    </p:spTree>
    <p:extLst>
      <p:ext uri="{BB962C8B-B14F-4D97-AF65-F5344CB8AC3E}">
        <p14:creationId xmlns:p14="http://schemas.microsoft.com/office/powerpoint/2010/main" val="34849133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400" kern="1200" dirty="0">
                <a:effectLst>
                  <a:outerShdw blurRad="50000" dist="30000" dir="5400000" algn="tl" rotWithShape="0">
                    <a:srgbClr val="000000">
                      <a:alpha val="30000"/>
                    </a:srgbClr>
                  </a:outerShdw>
                </a:effectLst>
                <a:latin typeface="Georgia" pitchFamily="18" charset="0"/>
              </a:rPr>
              <a:t>A minimum of 50% of students are involved in community activities (e.g., pen pals to shut-ins, food drives, cross school tutoring activities).</a:t>
            </a:r>
          </a:p>
          <a:p>
            <a:endParaRPr kumimoji="0" lang="en-US" sz="1400" kern="120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baseline="0" dirty="0">
                <a:effectLst>
                  <a:outerShdw blurRad="50000" dist="30000" dir="5400000" algn="tl" rotWithShape="0">
                    <a:srgbClr val="000000">
                      <a:alpha val="30000"/>
                    </a:srgbClr>
                  </a:outerShdw>
                </a:effectLst>
                <a:latin typeface="Georgia" pitchFamily="18" charset="0"/>
              </a:rPr>
              <a:t>Slide 1</a:t>
            </a:r>
            <a:endParaRPr lang="en-US" sz="1400" b="1"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56</a:t>
            </a:fld>
            <a:endParaRPr lang="en-US"/>
          </a:p>
        </p:txBody>
      </p:sp>
    </p:spTree>
    <p:extLst>
      <p:ext uri="{BB962C8B-B14F-4D97-AF65-F5344CB8AC3E}">
        <p14:creationId xmlns:p14="http://schemas.microsoft.com/office/powerpoint/2010/main" val="31404259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400" kern="1200" dirty="0">
                <a:effectLst>
                  <a:outerShdw blurRad="50000" dist="30000" dir="5400000" algn="tl" rotWithShape="0">
                    <a:srgbClr val="000000">
                      <a:alpha val="30000"/>
                    </a:srgbClr>
                  </a:outerShdw>
                </a:effectLst>
                <a:latin typeface="Georgia" pitchFamily="18" charset="0"/>
              </a:rPr>
              <a:t>A minimum of 50% of students are involved in community activities (e.g., pen pals to shut-ins, food drives, cross school tutoring activities).</a:t>
            </a:r>
          </a:p>
          <a:p>
            <a:endParaRPr kumimoji="0" lang="en-US" sz="1400" kern="120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b="1" kern="1200" baseline="0" dirty="0">
                <a:effectLst>
                  <a:outerShdw blurRad="50000" dist="30000" dir="5400000" algn="tl" rotWithShape="0">
                    <a:srgbClr val="000000">
                      <a:alpha val="30000"/>
                    </a:srgbClr>
                  </a:outerShdw>
                </a:effectLst>
                <a:latin typeface="Georgia" pitchFamily="18" charset="0"/>
              </a:rPr>
              <a:t>Slide 2</a:t>
            </a:r>
            <a:endParaRPr lang="en-US" sz="1400" b="1"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57</a:t>
            </a:fld>
            <a:endParaRPr lang="en-US"/>
          </a:p>
        </p:txBody>
      </p:sp>
    </p:spTree>
    <p:extLst>
      <p:ext uri="{BB962C8B-B14F-4D97-AF65-F5344CB8AC3E}">
        <p14:creationId xmlns:p14="http://schemas.microsoft.com/office/powerpoint/2010/main" val="5171929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Market your SAC </a:t>
            </a:r>
            <a:r>
              <a:rPr lang="en-US" b="1" dirty="0"/>
              <a:t>(insert</a:t>
            </a:r>
            <a:r>
              <a:rPr lang="en-US" b="1" baseline="0" dirty="0"/>
              <a:t> slides to include recommendation below)</a:t>
            </a:r>
            <a:endParaRPr lang="en-US" b="1" dirty="0"/>
          </a:p>
          <a:p>
            <a:pPr marL="171450" indent="-171450">
              <a:buFont typeface="Arial" pitchFamily="34" charset="0"/>
              <a:buChar char="•"/>
            </a:pPr>
            <a:r>
              <a:rPr lang="en-US" dirty="0"/>
              <a:t>Introduce</a:t>
            </a:r>
            <a:r>
              <a:rPr lang="en-US" baseline="0" dirty="0"/>
              <a:t> the </a:t>
            </a:r>
            <a:r>
              <a:rPr lang="en-US" dirty="0"/>
              <a:t>SAC Board Members</a:t>
            </a:r>
          </a:p>
          <a:p>
            <a:pPr marL="171450" indent="-171450">
              <a:buFont typeface="Arial" pitchFamily="34" charset="0"/>
              <a:buChar char="•"/>
            </a:pPr>
            <a:r>
              <a:rPr lang="en-US" dirty="0"/>
              <a:t>Showcase</a:t>
            </a:r>
            <a:r>
              <a:rPr lang="en-US" baseline="0" dirty="0"/>
              <a:t> SAC activities</a:t>
            </a:r>
            <a:endParaRPr lang="en-US" dirty="0"/>
          </a:p>
          <a:p>
            <a:pPr marL="171450" indent="-171450">
              <a:buFont typeface="Arial" pitchFamily="34" charset="0"/>
              <a:buChar char="•"/>
            </a:pPr>
            <a:r>
              <a:rPr lang="en-US" dirty="0"/>
              <a:t>If your</a:t>
            </a:r>
            <a:r>
              <a:rPr lang="en-US" baseline="0" dirty="0"/>
              <a:t> school was a Five Star School last year, consider s</a:t>
            </a:r>
            <a:r>
              <a:rPr lang="en-US" dirty="0"/>
              <a:t>howcasing the</a:t>
            </a:r>
            <a:r>
              <a:rPr lang="en-US" baseline="0" dirty="0"/>
              <a:t> COMMUNITY INVOLVEMENT new idea that was placed in </a:t>
            </a:r>
            <a:r>
              <a:rPr lang="en-US" b="1" baseline="0" dirty="0"/>
              <a:t>current school improvement</a:t>
            </a:r>
            <a:r>
              <a:rPr lang="en-US" baseline="0" dirty="0"/>
              <a:t> </a:t>
            </a:r>
            <a:r>
              <a:rPr lang="en-US" b="1" baseline="0" dirty="0"/>
              <a:t>plan</a:t>
            </a:r>
            <a:r>
              <a:rPr lang="en-US" baseline="0" dirty="0"/>
              <a:t>.</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58</a:t>
            </a:fld>
            <a:endParaRPr lang="en-US"/>
          </a:p>
        </p:txBody>
      </p:sp>
    </p:spTree>
    <p:extLst>
      <p:ext uri="{BB962C8B-B14F-4D97-AF65-F5344CB8AC3E}">
        <p14:creationId xmlns:p14="http://schemas.microsoft.com/office/powerpoint/2010/main" val="337047842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latin typeface="Georgia" pitchFamily="18" charset="0"/>
              </a:rPr>
              <a:t>Include a list of the official SAC Roster in portfolio (member names, type of member and attendance calculations for each meeting).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u="sng" baseline="0" dirty="0">
              <a:latin typeface="Georgia" pitchFamily="18" charset="0"/>
            </a:endParaRPr>
          </a:p>
          <a:p>
            <a:r>
              <a:rPr lang="en-US" b="1" u="none" dirty="0">
                <a:latin typeface="Georgia" pitchFamily="18" charset="0"/>
              </a:rPr>
              <a:t>Insert SAC</a:t>
            </a:r>
            <a:r>
              <a:rPr lang="en-US" b="1" u="none" baseline="0" dirty="0">
                <a:latin typeface="Georgia" pitchFamily="18" charset="0"/>
              </a:rPr>
              <a:t> Data Form in </a:t>
            </a:r>
            <a:r>
              <a:rPr lang="en-US" b="1" u="sng" baseline="0" dirty="0">
                <a:latin typeface="Georgia" pitchFamily="18" charset="0"/>
              </a:rPr>
              <a:t>Supporting Document Folder</a:t>
            </a:r>
          </a:p>
          <a:p>
            <a:endParaRPr lang="en-US" baseline="0" dirty="0">
              <a:latin typeface="Georgia" pitchFamily="18" charset="0"/>
            </a:endParaRPr>
          </a:p>
          <a:p>
            <a:r>
              <a:rPr kumimoji="0" lang="en-US" sz="1200" kern="1200" dirty="0">
                <a:effectLst>
                  <a:outerShdw blurRad="50000" dist="30000" dir="5400000" algn="tl" rotWithShape="0">
                    <a:srgbClr val="000000">
                      <a:alpha val="30000"/>
                    </a:srgbClr>
                  </a:outerShdw>
                </a:effectLst>
                <a:latin typeface="Georgia" pitchFamily="18" charset="0"/>
                <a:ea typeface="+mn-ea"/>
                <a:cs typeface="+mn-cs"/>
              </a:rPr>
              <a:t>A minimum of 8 meetings are held per year.  Average 80% attendance of members.</a:t>
            </a:r>
          </a:p>
          <a:p>
            <a:r>
              <a:rPr kumimoji="0" lang="en-US" sz="1200" kern="1200" dirty="0">
                <a:effectLst/>
                <a:latin typeface="Georgia" pitchFamily="18" charset="0"/>
                <a:ea typeface="+mn-ea"/>
                <a:cs typeface="+mn-cs"/>
              </a:rPr>
              <a:t>Tip – In preparation of not</a:t>
            </a:r>
            <a:r>
              <a:rPr kumimoji="0" lang="en-US" sz="1200" kern="1200" baseline="0" dirty="0">
                <a:effectLst/>
                <a:latin typeface="Georgia" pitchFamily="18" charset="0"/>
                <a:ea typeface="+mn-ea"/>
                <a:cs typeface="+mn-cs"/>
              </a:rPr>
              <a:t> meeting the 8 meeting requirement, s</a:t>
            </a:r>
            <a:r>
              <a:rPr kumimoji="0" lang="en-US" sz="1200" kern="1200" dirty="0">
                <a:effectLst/>
                <a:latin typeface="Georgia" pitchFamily="18" charset="0"/>
                <a:ea typeface="+mn-ea"/>
                <a:cs typeface="+mn-cs"/>
              </a:rPr>
              <a:t>chedule</a:t>
            </a:r>
            <a:r>
              <a:rPr kumimoji="0" lang="en-US" sz="1200" kern="1200" baseline="0" dirty="0">
                <a:effectLst/>
                <a:latin typeface="Georgia" pitchFamily="18" charset="0"/>
                <a:ea typeface="+mn-ea"/>
                <a:cs typeface="+mn-cs"/>
              </a:rPr>
              <a:t> now at least two alternative meetings for the end of the year. If you end up not needing them, you will be set for the requirement.</a:t>
            </a:r>
            <a:endParaRPr kumimoji="0" lang="en-US" sz="1200" kern="1200" dirty="0">
              <a:effectLst>
                <a:outerShdw blurRad="50000" dist="30000" dir="5400000" algn="tl" rotWithShape="0">
                  <a:srgbClr val="000000">
                    <a:alpha val="30000"/>
                  </a:srgbClr>
                </a:outerShdw>
              </a:effectLst>
              <a:latin typeface="Georgia" pitchFamily="18" charset="0"/>
              <a:ea typeface="+mn-ea"/>
              <a:cs typeface="+mn-cs"/>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59</a:t>
            </a:fld>
            <a:endParaRPr lang="en-US"/>
          </a:p>
        </p:txBody>
      </p:sp>
    </p:spTree>
    <p:extLst>
      <p:ext uri="{BB962C8B-B14F-4D97-AF65-F5344CB8AC3E}">
        <p14:creationId xmlns:p14="http://schemas.microsoft.com/office/powerpoint/2010/main" val="16665438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3000" y="4415790"/>
            <a:ext cx="4724400" cy="418338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mn-cs"/>
              </a:rPr>
              <a:t>Recommended, not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j-lt"/>
              <a:ea typeface="+mn-ea"/>
              <a:cs typeface="+mn-cs"/>
            </a:endParaRPr>
          </a:p>
          <a:p>
            <a:r>
              <a:rPr lang="en-US" sz="1400" dirty="0">
                <a:latin typeface="+mj-lt"/>
              </a:rPr>
              <a:t>Great</a:t>
            </a:r>
            <a:r>
              <a:rPr lang="en-US" sz="1400" baseline="0" dirty="0">
                <a:latin typeface="+mj-lt"/>
              </a:rPr>
              <a:t> opportunity to recognize your Support Person of the Year – Include a brief synopsis of Teacher of the Year and photo.</a:t>
            </a:r>
            <a:endParaRPr lang="en-US" sz="1400" dirty="0">
              <a:latin typeface="+mj-lt"/>
            </a:endParaRPr>
          </a:p>
          <a:p>
            <a:endParaRPr lang="en-US" sz="1400" dirty="0">
              <a:latin typeface="+mj-lt"/>
            </a:endParaRPr>
          </a:p>
        </p:txBody>
      </p:sp>
      <p:sp>
        <p:nvSpPr>
          <p:cNvPr id="4" name="Slide Number Placeholder 3"/>
          <p:cNvSpPr>
            <a:spLocks noGrp="1"/>
          </p:cNvSpPr>
          <p:nvPr>
            <p:ph type="sldNum" sz="quarter" idx="10"/>
          </p:nvPr>
        </p:nvSpPr>
        <p:spPr/>
        <p:txBody>
          <a:bodyPr/>
          <a:lstStyle/>
          <a:p>
            <a:fld id="{927C29EA-26E4-476F-91A8-7A3D3A1CF1B7}" type="slidenum">
              <a:rPr lang="en-US" smtClean="0"/>
              <a:pPr/>
              <a:t>6</a:t>
            </a:fld>
            <a:endParaRPr lang="en-US"/>
          </a:p>
        </p:txBody>
      </p:sp>
    </p:spTree>
    <p:extLst>
      <p:ext uri="{BB962C8B-B14F-4D97-AF65-F5344CB8AC3E}">
        <p14:creationId xmlns:p14="http://schemas.microsoft.com/office/powerpoint/2010/main" val="71069780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19600"/>
            <a:ext cx="5608320" cy="4183380"/>
          </a:xfrm>
        </p:spPr>
        <p:txBody>
          <a:bodyPr>
            <a:normAutofit/>
          </a:bodyPr>
          <a:lstStyle/>
          <a:p>
            <a:r>
              <a:rPr kumimoji="0" lang="en-US" sz="1400" kern="1200" dirty="0">
                <a:effectLst>
                  <a:outerShdw blurRad="50000" dist="30000" dir="5400000" algn="tl" rotWithShape="0">
                    <a:srgbClr val="000000">
                      <a:alpha val="30000"/>
                    </a:srgbClr>
                  </a:outerShdw>
                </a:effectLst>
                <a:latin typeface="Georgia" pitchFamily="18" charset="0"/>
              </a:rPr>
              <a:t>Annual presentation of School Improvement Plan to school community after public notice to all stakeholders (school marquee, flyers, etc.) is made.</a:t>
            </a:r>
          </a:p>
          <a:p>
            <a:endParaRPr kumimoji="0" lang="en-US" sz="1400" kern="1200" dirty="0">
              <a:effectLst>
                <a:outerShdw blurRad="50000" dist="30000" dir="5400000" algn="tl" rotWithShape="0">
                  <a:srgbClr val="000000">
                    <a:alpha val="30000"/>
                  </a:srgbClr>
                </a:outerShdw>
              </a:effectLst>
              <a:latin typeface="Georgia" pitchFamily="18" charset="0"/>
            </a:endParaRPr>
          </a:p>
          <a:p>
            <a:r>
              <a:rPr kumimoji="0" lang="en-US" sz="1400" kern="1200" dirty="0">
                <a:effectLst>
                  <a:outerShdw blurRad="50000" dist="30000" dir="5400000" algn="tl" rotWithShape="0">
                    <a:srgbClr val="000000">
                      <a:alpha val="30000"/>
                    </a:srgbClr>
                  </a:outerShdw>
                </a:effectLst>
                <a:latin typeface="Georgia" pitchFamily="18" charset="0"/>
              </a:rPr>
              <a:t>Include a </a:t>
            </a:r>
            <a:r>
              <a:rPr kumimoji="0" lang="en-US" sz="1400" kern="1200" baseline="0" dirty="0">
                <a:effectLst>
                  <a:outerShdw blurRad="50000" dist="30000" dir="5400000" algn="tl" rotWithShape="0">
                    <a:srgbClr val="000000">
                      <a:alpha val="30000"/>
                    </a:srgbClr>
                  </a:outerShdw>
                </a:effectLst>
                <a:latin typeface="Georgia" pitchFamily="18" charset="0"/>
              </a:rPr>
              <a:t>picture of the public notice</a:t>
            </a:r>
            <a:endParaRPr lang="en-US" sz="1400"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60</a:t>
            </a:fld>
            <a:endParaRPr lang="en-US"/>
          </a:p>
        </p:txBody>
      </p:sp>
    </p:spTree>
    <p:extLst>
      <p:ext uri="{BB962C8B-B14F-4D97-AF65-F5344CB8AC3E}">
        <p14:creationId xmlns:p14="http://schemas.microsoft.com/office/powerpoint/2010/main" val="25911435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400" kern="1200" dirty="0">
                <a:effectLst>
                  <a:outerShdw blurRad="50000" dist="30000" dir="5400000" algn="tl" rotWithShape="0">
                    <a:srgbClr val="000000">
                      <a:alpha val="30000"/>
                    </a:srgbClr>
                  </a:outerShdw>
                </a:effectLst>
                <a:latin typeface="Georgia" pitchFamily="18" charset="0"/>
              </a:rPr>
              <a:t>Evidence of ongoing training and/or development of the school advisory council.</a:t>
            </a:r>
          </a:p>
          <a:p>
            <a:endParaRPr kumimoji="0" lang="en-US" sz="1400" kern="1200" dirty="0">
              <a:effectLst>
                <a:outerShdw blurRad="50000" dist="30000" dir="5400000" algn="tl" rotWithShape="0">
                  <a:srgbClr val="000000">
                    <a:alpha val="30000"/>
                  </a:srgbClr>
                </a:outerShdw>
              </a:effectLst>
              <a:latin typeface="Georgia" pitchFamily="18" charset="0"/>
            </a:endParaRPr>
          </a:p>
          <a:p>
            <a:r>
              <a:rPr kumimoji="0" lang="en-US" sz="1400" kern="1200" dirty="0">
                <a:effectLst>
                  <a:outerShdw blurRad="50000" dist="30000" dir="5400000" algn="tl" rotWithShape="0">
                    <a:srgbClr val="000000">
                      <a:alpha val="30000"/>
                    </a:srgbClr>
                  </a:outerShdw>
                </a:effectLst>
                <a:latin typeface="Georgia" pitchFamily="18" charset="0"/>
              </a:rPr>
              <a:t>What training</a:t>
            </a:r>
            <a:r>
              <a:rPr kumimoji="0" lang="en-US" sz="1400" kern="1200" baseline="0" dirty="0">
                <a:effectLst>
                  <a:outerShdw blurRad="50000" dist="30000" dir="5400000" algn="tl" rotWithShape="0">
                    <a:srgbClr val="000000">
                      <a:alpha val="30000"/>
                    </a:srgbClr>
                  </a:outerShdw>
                </a:effectLst>
                <a:latin typeface="Georgia" pitchFamily="18" charset="0"/>
              </a:rPr>
              <a:t> was offered to the SAC this year? Include a picture and statement </a:t>
            </a:r>
          </a:p>
          <a:p>
            <a:endParaRPr kumimoji="0" lang="en-US" sz="1400" kern="1200" baseline="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baseline="0" dirty="0">
                <a:effectLst>
                  <a:outerShdw blurRad="50000" dist="30000" dir="5400000" algn="tl" rotWithShape="0">
                    <a:srgbClr val="000000">
                      <a:alpha val="30000"/>
                    </a:srgbClr>
                  </a:outerShdw>
                </a:effectLst>
                <a:latin typeface="Georgia" pitchFamily="18" charset="0"/>
              </a:rPr>
              <a:t>This training should be documented via the SAC Minutes; therefore place in Supporting Documents folder.</a:t>
            </a:r>
            <a:endParaRPr lang="en-US" sz="1400"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61</a:t>
            </a:fld>
            <a:endParaRPr lang="en-US"/>
          </a:p>
        </p:txBody>
      </p:sp>
    </p:spTree>
    <p:extLst>
      <p:ext uri="{BB962C8B-B14F-4D97-AF65-F5344CB8AC3E}">
        <p14:creationId xmlns:p14="http://schemas.microsoft.com/office/powerpoint/2010/main" val="219708934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kern="1200" dirty="0">
                <a:effectLst>
                  <a:outerShdw blurRad="50000" dist="30000" dir="5400000" algn="tl" rotWithShape="0">
                    <a:srgbClr val="000000">
                      <a:alpha val="30000"/>
                    </a:srgbClr>
                  </a:outerShdw>
                </a:effectLst>
                <a:latin typeface="Georgia" pitchFamily="18" charset="0"/>
                <a:ea typeface="+mn-ea"/>
                <a:cs typeface="+mn-cs"/>
              </a:rPr>
              <a:t>School Improvement Plan reflects one new idea that involves the community in its implementation.</a:t>
            </a:r>
          </a:p>
          <a:p>
            <a:endParaRPr kumimoji="0" lang="en-US" sz="1200" kern="1200" dirty="0">
              <a:effectLst>
                <a:outerShdw blurRad="50000" dist="30000" dir="5400000" algn="tl" rotWithShape="0">
                  <a:srgbClr val="000000">
                    <a:alpha val="30000"/>
                  </a:srgbClr>
                </a:outerShdw>
              </a:effectLst>
              <a:latin typeface="Georgia" pitchFamily="18" charset="0"/>
              <a:ea typeface="+mn-ea"/>
              <a:cs typeface="+mn-cs"/>
            </a:endParaRPr>
          </a:p>
          <a:p>
            <a:r>
              <a:rPr kumimoji="0" lang="en-US" sz="1200" kern="1200" dirty="0">
                <a:effectLst>
                  <a:outerShdw blurRad="50000" dist="30000" dir="5400000" algn="tl" rotWithShape="0">
                    <a:srgbClr val="000000">
                      <a:alpha val="30000"/>
                    </a:srgbClr>
                  </a:outerShdw>
                </a:effectLst>
                <a:latin typeface="Georgia" pitchFamily="18" charset="0"/>
                <a:ea typeface="+mn-ea"/>
                <a:cs typeface="+mn-cs"/>
              </a:rPr>
              <a:t>Tip – Activity</a:t>
            </a:r>
            <a:r>
              <a:rPr kumimoji="0" lang="en-US" sz="1200" kern="1200" baseline="0" dirty="0">
                <a:effectLst>
                  <a:outerShdw blurRad="50000" dist="30000" dir="5400000" algn="tl" rotWithShape="0">
                    <a:srgbClr val="000000">
                      <a:alpha val="30000"/>
                    </a:srgbClr>
                  </a:outerShdw>
                </a:effectLst>
                <a:latin typeface="Georgia" pitchFamily="18" charset="0"/>
                <a:ea typeface="+mn-ea"/>
                <a:cs typeface="+mn-cs"/>
              </a:rPr>
              <a:t> reflects a year’s planning – </a:t>
            </a:r>
            <a:r>
              <a:rPr kumimoji="0" lang="en-US" sz="1200" b="1" kern="1200" dirty="0">
                <a:effectLst>
                  <a:outerShdw blurRad="50000" dist="30000" dir="5400000" algn="tl" rotWithShape="0">
                    <a:srgbClr val="000000">
                      <a:alpha val="30000"/>
                    </a:srgbClr>
                  </a:outerShdw>
                </a:effectLst>
                <a:latin typeface="Georgia" pitchFamily="18" charset="0"/>
                <a:ea typeface="+mn-ea"/>
                <a:cs typeface="+mn-cs"/>
              </a:rPr>
              <a:t>The SAC met</a:t>
            </a:r>
            <a:r>
              <a:rPr kumimoji="0" lang="en-US" sz="1200" b="1" kern="1200" baseline="0" dirty="0">
                <a:effectLst>
                  <a:outerShdw blurRad="50000" dist="30000" dir="5400000" algn="tl" rotWithShape="0">
                    <a:srgbClr val="000000">
                      <a:alpha val="30000"/>
                    </a:srgbClr>
                  </a:outerShdw>
                </a:effectLst>
                <a:latin typeface="Georgia" pitchFamily="18" charset="0"/>
                <a:ea typeface="+mn-ea"/>
                <a:cs typeface="+mn-cs"/>
              </a:rPr>
              <a:t> all year long, how has community involvement been included in the discussion of school improvement for the</a:t>
            </a:r>
            <a:r>
              <a:rPr kumimoji="0" lang="en-US" sz="1200" b="1" kern="1200" baseline="0" dirty="0">
                <a:solidFill>
                  <a:schemeClr val="tx2">
                    <a:satMod val="130000"/>
                  </a:schemeClr>
                </a:solidFill>
                <a:effectLst>
                  <a:outerShdw blurRad="50000" dist="30000" dir="5400000" algn="tl" rotWithShape="0">
                    <a:srgbClr val="000000">
                      <a:alpha val="30000"/>
                    </a:srgbClr>
                  </a:outerShdw>
                </a:effectLst>
                <a:latin typeface="Georgia" pitchFamily="18" charset="0"/>
                <a:ea typeface="+mn-ea"/>
                <a:cs typeface="+mn-cs"/>
              </a:rPr>
              <a:t> </a:t>
            </a:r>
            <a:r>
              <a:rPr kumimoji="0" lang="en-US" sz="1200" b="1" u="sng" kern="1200" baseline="0" dirty="0">
                <a:solidFill>
                  <a:schemeClr val="accent3">
                    <a:lumMod val="75000"/>
                  </a:schemeClr>
                </a:solidFill>
                <a:effectLst>
                  <a:outerShdw blurRad="50000" dist="30000" dir="5400000" algn="tl" rotWithShape="0">
                    <a:srgbClr val="000000">
                      <a:alpha val="30000"/>
                    </a:srgbClr>
                  </a:outerShdw>
                </a:effectLst>
                <a:latin typeface="Georgia" pitchFamily="18" charset="0"/>
                <a:ea typeface="+mn-ea"/>
                <a:cs typeface="+mn-cs"/>
              </a:rPr>
              <a:t>upcoming year</a:t>
            </a:r>
            <a:r>
              <a:rPr kumimoji="0" lang="en-US" sz="1200" kern="1200" baseline="0" dirty="0">
                <a:solidFill>
                  <a:schemeClr val="tx2">
                    <a:satMod val="130000"/>
                  </a:schemeClr>
                </a:solidFill>
                <a:effectLst>
                  <a:outerShdw blurRad="50000" dist="30000" dir="5400000" algn="tl" rotWithShape="0">
                    <a:srgbClr val="000000">
                      <a:alpha val="30000"/>
                    </a:srgbClr>
                  </a:outerShdw>
                </a:effectLst>
                <a:latin typeface="Georgia" pitchFamily="18" charset="0"/>
                <a:ea typeface="+mn-ea"/>
                <a:cs typeface="+mn-cs"/>
              </a:rPr>
              <a:t>. Please note, </a:t>
            </a:r>
            <a:r>
              <a:rPr kumimoji="0" lang="en-US" sz="1200" b="1" kern="1200" baseline="0" dirty="0">
                <a:solidFill>
                  <a:schemeClr val="accent2">
                    <a:lumMod val="50000"/>
                  </a:schemeClr>
                </a:solidFill>
                <a:effectLst>
                  <a:outerShdw blurRad="50000" dist="30000" dir="5400000" algn="tl" rotWithShape="0">
                    <a:srgbClr val="000000">
                      <a:alpha val="30000"/>
                    </a:srgbClr>
                  </a:outerShdw>
                </a:effectLst>
                <a:latin typeface="Georgia" pitchFamily="18" charset="0"/>
                <a:ea typeface="+mn-ea"/>
                <a:cs typeface="+mn-cs"/>
              </a:rPr>
              <a:t>it’s the idea</a:t>
            </a:r>
            <a:r>
              <a:rPr kumimoji="0" lang="en-US" sz="1200" kern="1200" baseline="0" dirty="0">
                <a:solidFill>
                  <a:schemeClr val="tx2">
                    <a:satMod val="130000"/>
                  </a:schemeClr>
                </a:solidFill>
                <a:effectLst>
                  <a:outerShdw blurRad="50000" dist="30000" dir="5400000" algn="tl" rotWithShape="0">
                    <a:srgbClr val="000000">
                      <a:alpha val="30000"/>
                    </a:srgbClr>
                  </a:outerShdw>
                </a:effectLst>
                <a:latin typeface="Georgia" pitchFamily="18" charset="0"/>
                <a:ea typeface="+mn-ea"/>
                <a:cs typeface="+mn-cs"/>
              </a:rPr>
              <a:t>, </a:t>
            </a:r>
            <a:r>
              <a:rPr kumimoji="0" lang="en-US" sz="1200" u="sng" kern="1200" baseline="0" dirty="0">
                <a:solidFill>
                  <a:schemeClr val="tx2">
                    <a:satMod val="130000"/>
                  </a:schemeClr>
                </a:solidFill>
                <a:effectLst>
                  <a:outerShdw blurRad="50000" dist="30000" dir="5400000" algn="tl" rotWithShape="0">
                    <a:srgbClr val="000000">
                      <a:alpha val="30000"/>
                    </a:srgbClr>
                  </a:outerShdw>
                </a:effectLst>
                <a:latin typeface="Georgia" pitchFamily="18" charset="0"/>
                <a:ea typeface="+mn-ea"/>
                <a:cs typeface="+mn-cs"/>
              </a:rPr>
              <a:t>not the actual activity</a:t>
            </a:r>
            <a:r>
              <a:rPr kumimoji="0" lang="en-US" sz="1200" kern="1200" baseline="0" dirty="0">
                <a:solidFill>
                  <a:schemeClr val="tx2">
                    <a:satMod val="130000"/>
                  </a:schemeClr>
                </a:solidFill>
                <a:effectLst>
                  <a:outerShdw blurRad="50000" dist="30000" dir="5400000" algn="tl" rotWithShape="0">
                    <a:srgbClr val="000000">
                      <a:alpha val="30000"/>
                    </a:srgbClr>
                  </a:outerShdw>
                </a:effectLst>
                <a:latin typeface="Georgia" pitchFamily="18" charset="0"/>
                <a:ea typeface="+mn-ea"/>
                <a:cs typeface="+mn-cs"/>
              </a:rPr>
              <a:t>.</a:t>
            </a:r>
          </a:p>
          <a:p>
            <a:endParaRPr kumimoji="0" lang="en-US" sz="1200" kern="1200" baseline="0" dirty="0">
              <a:effectLst>
                <a:outerShdw blurRad="50000" dist="30000" dir="5400000" algn="tl" rotWithShape="0">
                  <a:srgbClr val="000000">
                    <a:alpha val="30000"/>
                  </a:srgbClr>
                </a:outerShdw>
              </a:effectLst>
              <a:latin typeface="Georgia" pitchFamily="18" charset="0"/>
              <a:ea typeface="+mn-ea"/>
              <a:cs typeface="+mn-cs"/>
            </a:endParaRPr>
          </a:p>
          <a:p>
            <a:r>
              <a:rPr kumimoji="0" lang="en-US" sz="1200" b="1" kern="1200" baseline="0" dirty="0">
                <a:effectLst>
                  <a:outerShdw blurRad="50000" dist="30000" dir="5400000" algn="tl" rotWithShape="0">
                    <a:srgbClr val="000000">
                      <a:alpha val="30000"/>
                    </a:srgbClr>
                  </a:outerShdw>
                </a:effectLst>
                <a:latin typeface="Georgia" pitchFamily="18" charset="0"/>
                <a:ea typeface="+mn-ea"/>
                <a:cs typeface="+mn-cs"/>
              </a:rPr>
              <a:t>As in the </a:t>
            </a:r>
            <a:r>
              <a:rPr kumimoji="0" lang="en-US" sz="1200" b="1" kern="1200" baseline="0" dirty="0">
                <a:effectLst>
                  <a:outerShdw blurRad="50000" dist="30000" dir="5400000" algn="tl" rotWithShape="0">
                    <a:srgbClr val="000000">
                      <a:alpha val="30000"/>
                    </a:srgbClr>
                  </a:outerShdw>
                </a:effectLst>
                <a:latin typeface="Georgia" pitchFamily="18" charset="0"/>
              </a:rPr>
              <a:t>SAC slide 1 indicates, if you were a Five Star School last year, I recommend showcasing the previous year’s implemented idea. Include a description and a picture.</a:t>
            </a:r>
            <a:endParaRPr lang="en-US" b="1"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62</a:t>
            </a:fld>
            <a:endParaRPr lang="en-US"/>
          </a:p>
        </p:txBody>
      </p:sp>
    </p:spTree>
    <p:extLst>
      <p:ext uri="{BB962C8B-B14F-4D97-AF65-F5344CB8AC3E}">
        <p14:creationId xmlns:p14="http://schemas.microsoft.com/office/powerpoint/2010/main" val="17529143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1" kern="1200" baseline="0" dirty="0">
                <a:effectLst>
                  <a:outerShdw blurRad="50000" dist="30000" dir="5400000" algn="tl" rotWithShape="0">
                    <a:srgbClr val="000000">
                      <a:alpha val="30000"/>
                    </a:srgbClr>
                  </a:outerShdw>
                </a:effectLst>
                <a:latin typeface="Georgia" pitchFamily="18" charset="0"/>
                <a:ea typeface="+mn-ea"/>
                <a:cs typeface="+mn-cs"/>
              </a:rPr>
              <a:t>Showcase </a:t>
            </a:r>
            <a:r>
              <a:rPr kumimoji="0" lang="en-US" sz="1200" b="1" kern="1200" baseline="0" dirty="0">
                <a:effectLst>
                  <a:outerShdw blurRad="50000" dist="30000" dir="5400000" algn="tl" rotWithShape="0">
                    <a:srgbClr val="000000">
                      <a:alpha val="30000"/>
                    </a:srgbClr>
                  </a:outerShdw>
                </a:effectLst>
                <a:latin typeface="Georgia" pitchFamily="18" charset="0"/>
              </a:rPr>
              <a:t>the previous year’s implemented idea. Include a description and a picture.</a:t>
            </a:r>
          </a:p>
          <a:p>
            <a:endParaRPr lang="en-US" b="1" dirty="0">
              <a:effectLst>
                <a:outerShdw blurRad="50000" dist="30000" dir="5400000" algn="tl" rotWithShape="0">
                  <a:srgbClr val="000000">
                    <a:alpha val="30000"/>
                  </a:srgbClr>
                </a:outerShdw>
              </a:effectLst>
              <a:latin typeface="Georgia" pitchFamily="18" charset="0"/>
            </a:endParaRPr>
          </a:p>
          <a:p>
            <a:r>
              <a:rPr lang="en-US" b="1" dirty="0">
                <a:effectLst>
                  <a:outerShdw blurRad="50000" dist="30000" dir="5400000" algn="tl" rotWithShape="0">
                    <a:srgbClr val="000000">
                      <a:alpha val="30000"/>
                    </a:srgbClr>
                  </a:outerShdw>
                </a:effectLst>
                <a:latin typeface="Georgia" pitchFamily="18" charset="0"/>
              </a:rPr>
              <a:t>Only for current Five Star Schools. </a:t>
            </a:r>
            <a:endParaRPr lang="en-US" b="1"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63</a:t>
            </a:fld>
            <a:endParaRPr lang="en-US"/>
          </a:p>
        </p:txBody>
      </p:sp>
    </p:spTree>
    <p:extLst>
      <p:ext uri="{BB962C8B-B14F-4D97-AF65-F5344CB8AC3E}">
        <p14:creationId xmlns:p14="http://schemas.microsoft.com/office/powerpoint/2010/main" val="14349113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200" b="1" kern="1200" baseline="0" dirty="0">
                <a:effectLst>
                  <a:outerShdw blurRad="50000" dist="30000" dir="5400000" algn="tl" rotWithShape="0">
                    <a:srgbClr val="000000">
                      <a:alpha val="30000"/>
                    </a:srgbClr>
                  </a:outerShdw>
                </a:effectLst>
                <a:latin typeface="Georgia" pitchFamily="18" charset="0"/>
                <a:ea typeface="+mn-ea"/>
                <a:cs typeface="+mn-cs"/>
              </a:rPr>
              <a:t>Showcase </a:t>
            </a:r>
            <a:r>
              <a:rPr kumimoji="0" lang="en-US" sz="1200" b="1" kern="1200" baseline="0" dirty="0">
                <a:effectLst>
                  <a:outerShdw blurRad="50000" dist="30000" dir="5400000" algn="tl" rotWithShape="0">
                    <a:srgbClr val="000000">
                      <a:alpha val="30000"/>
                    </a:srgbClr>
                  </a:outerShdw>
                </a:effectLst>
                <a:latin typeface="Georgia" pitchFamily="18" charset="0"/>
              </a:rPr>
              <a:t>the previous year’s implemented idea. Include a description and a picture.</a:t>
            </a:r>
          </a:p>
          <a:p>
            <a:endParaRPr lang="en-US" b="1" dirty="0">
              <a:effectLst>
                <a:outerShdw blurRad="50000" dist="30000" dir="5400000" algn="tl" rotWithShape="0">
                  <a:srgbClr val="000000">
                    <a:alpha val="30000"/>
                  </a:srgbClr>
                </a:outerShdw>
              </a:effectLst>
              <a:latin typeface="Georgia" pitchFamily="18" charset="0"/>
            </a:endParaRPr>
          </a:p>
          <a:p>
            <a:r>
              <a:rPr lang="en-US" b="1" dirty="0">
                <a:effectLst>
                  <a:outerShdw blurRad="50000" dist="30000" dir="5400000" algn="tl" rotWithShape="0">
                    <a:srgbClr val="000000">
                      <a:alpha val="30000"/>
                    </a:srgbClr>
                  </a:outerShdw>
                </a:effectLst>
                <a:latin typeface="Georgia" pitchFamily="18" charset="0"/>
              </a:rPr>
              <a:t>Only for current Five Star Schools. </a:t>
            </a:r>
            <a:endParaRPr lang="en-US" b="1"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64</a:t>
            </a:fld>
            <a:endParaRPr lang="en-US"/>
          </a:p>
        </p:txBody>
      </p:sp>
    </p:spTree>
    <p:extLst>
      <p:ext uri="{BB962C8B-B14F-4D97-AF65-F5344CB8AC3E}">
        <p14:creationId xmlns:p14="http://schemas.microsoft.com/office/powerpoint/2010/main" val="2664499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400" kern="1200" dirty="0">
                <a:effectLst>
                  <a:outerShdw blurRad="50000" dist="30000" dir="5400000" algn="tl" rotWithShape="0">
                    <a:srgbClr val="000000">
                      <a:alpha val="30000"/>
                    </a:srgbClr>
                  </a:outerShdw>
                </a:effectLst>
                <a:latin typeface="Georgia" pitchFamily="18" charset="0"/>
              </a:rPr>
              <a:t>School Advisory Council participated in the development and/or interpretation of the needs assessment data.</a:t>
            </a:r>
          </a:p>
          <a:p>
            <a:endParaRPr kumimoji="0" lang="en-US" sz="1400" kern="1200" dirty="0">
              <a:effectLst>
                <a:outerShdw blurRad="50000" dist="30000" dir="5400000" algn="tl" rotWithShape="0">
                  <a:srgbClr val="000000">
                    <a:alpha val="30000"/>
                  </a:srgbClr>
                </a:outerShdw>
              </a:effectLst>
              <a:latin typeface="Georgia" pitchFamily="18" charset="0"/>
            </a:endParaRPr>
          </a:p>
          <a:p>
            <a:r>
              <a:rPr kumimoji="0" lang="en-US" sz="1400" kern="1200" dirty="0">
                <a:effectLst>
                  <a:outerShdw blurRad="50000" dist="30000" dir="5400000" algn="tl" rotWithShape="0">
                    <a:srgbClr val="000000">
                      <a:alpha val="30000"/>
                    </a:srgbClr>
                  </a:outerShdw>
                </a:effectLst>
                <a:latin typeface="Georgia" pitchFamily="18" charset="0"/>
              </a:rPr>
              <a:t>Sample of survey</a:t>
            </a:r>
            <a:r>
              <a:rPr kumimoji="0" lang="en-US" sz="1400" kern="1200" baseline="0" dirty="0">
                <a:effectLst>
                  <a:outerShdw blurRad="50000" dist="30000" dir="5400000" algn="tl" rotWithShape="0">
                    <a:srgbClr val="000000">
                      <a:alpha val="30000"/>
                    </a:srgbClr>
                  </a:outerShdw>
                </a:effectLst>
                <a:latin typeface="Georgia" pitchFamily="18" charset="0"/>
              </a:rPr>
              <a:t> instrument and/or results</a:t>
            </a:r>
            <a:endParaRPr lang="en-US" sz="1400"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65</a:t>
            </a:fld>
            <a:endParaRPr lang="en-US"/>
          </a:p>
        </p:txBody>
      </p:sp>
    </p:spTree>
    <p:extLst>
      <p:ext uri="{BB962C8B-B14F-4D97-AF65-F5344CB8AC3E}">
        <p14:creationId xmlns:p14="http://schemas.microsoft.com/office/powerpoint/2010/main" val="6266191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kumimoji="0" lang="en-US" sz="1400" kern="1200" dirty="0">
                <a:effectLst>
                  <a:outerShdw blurRad="50000" dist="30000" dir="5400000" algn="tl" rotWithShape="0">
                    <a:srgbClr val="000000">
                      <a:alpha val="30000"/>
                    </a:srgbClr>
                  </a:outerShdw>
                </a:effectLst>
                <a:latin typeface="Georgia" pitchFamily="18" charset="0"/>
              </a:rPr>
              <a:t>Training provided for staff and SAC members on collaborative partnering and shared decision-making.</a:t>
            </a:r>
          </a:p>
          <a:p>
            <a:endParaRPr kumimoji="0" lang="en-US" sz="1400" kern="1200" dirty="0">
              <a:effectLst>
                <a:outerShdw blurRad="50000" dist="30000" dir="5400000" algn="tl" rotWithShape="0">
                  <a:srgbClr val="000000">
                    <a:alpha val="30000"/>
                  </a:srgbClr>
                </a:outerShdw>
              </a:effectLst>
              <a:latin typeface="Georgia" pitchFamily="18" charset="0"/>
            </a:endParaRPr>
          </a:p>
          <a:p>
            <a:r>
              <a:rPr kumimoji="0" lang="en-US" sz="1400" kern="1200" dirty="0">
                <a:effectLst>
                  <a:outerShdw blurRad="50000" dist="30000" dir="5400000" algn="tl" rotWithShape="0">
                    <a:srgbClr val="000000">
                      <a:alpha val="30000"/>
                    </a:srgbClr>
                  </a:outerShdw>
                </a:effectLst>
                <a:latin typeface="Georgia" pitchFamily="18" charset="0"/>
              </a:rPr>
              <a:t>Note: How does the SAC make</a:t>
            </a:r>
            <a:r>
              <a:rPr kumimoji="0" lang="en-US" sz="1400" kern="1200" baseline="0" dirty="0">
                <a:effectLst>
                  <a:outerShdw blurRad="50000" dist="30000" dir="5400000" algn="tl" rotWithShape="0">
                    <a:srgbClr val="000000">
                      <a:alpha val="30000"/>
                    </a:srgbClr>
                  </a:outerShdw>
                </a:effectLst>
                <a:latin typeface="Georgia" pitchFamily="18" charset="0"/>
              </a:rPr>
              <a:t> decisions? (i.e. By-laws, Robert’s Rules of Order…) How is it communicated to staff and the SAC?</a:t>
            </a:r>
          </a:p>
          <a:p>
            <a:endParaRPr kumimoji="0" lang="en-US" sz="1400" kern="1200" baseline="0" dirty="0">
              <a:effectLst>
                <a:outerShdw blurRad="50000" dist="30000" dir="5400000" algn="tl" rotWithShape="0">
                  <a:srgbClr val="000000">
                    <a:alpha val="30000"/>
                  </a:srgbClr>
                </a:outerShdw>
              </a:effectLst>
              <a:latin typeface="Georgia" pitchFamily="18" charset="0"/>
            </a:endParaRPr>
          </a:p>
          <a:p>
            <a:r>
              <a:rPr kumimoji="0" lang="en-US" sz="1400" kern="1200" baseline="0" dirty="0">
                <a:effectLst>
                  <a:outerShdw blurRad="50000" dist="30000" dir="5400000" algn="tl" rotWithShape="0">
                    <a:srgbClr val="000000">
                      <a:alpha val="30000"/>
                    </a:srgbClr>
                  </a:outerShdw>
                </a:effectLst>
                <a:latin typeface="Georgia" pitchFamily="18" charset="0"/>
              </a:rPr>
              <a:t>Take a picture of the training and describe the training as well.</a:t>
            </a:r>
          </a:p>
          <a:p>
            <a:endParaRPr kumimoji="0" lang="en-US" sz="1400" kern="1200" baseline="0" dirty="0">
              <a:effectLst>
                <a:outerShdw blurRad="50000" dist="30000" dir="5400000" algn="tl" rotWithShape="0">
                  <a:srgbClr val="000000">
                    <a:alpha val="30000"/>
                  </a:srgbClr>
                </a:outerShdw>
              </a:effectLst>
              <a:latin typeface="Georgia"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US" sz="1400" kern="1200" baseline="0" dirty="0">
                <a:effectLst>
                  <a:outerShdw blurRad="50000" dist="30000" dir="5400000" algn="tl" rotWithShape="0">
                    <a:srgbClr val="000000">
                      <a:alpha val="30000"/>
                    </a:srgbClr>
                  </a:outerShdw>
                </a:effectLst>
                <a:latin typeface="Georgia" pitchFamily="18" charset="0"/>
              </a:rPr>
              <a:t>This training should be documented via the SAC Minutes; therefore place in Supporting Documents folder.</a:t>
            </a:r>
            <a:endParaRPr lang="en-US" sz="1400" dirty="0">
              <a:latin typeface="Georgia" pitchFamily="18" charset="0"/>
            </a:endParaRPr>
          </a:p>
          <a:p>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C7AF4650-4987-4358-9D84-3D15630106AC}" type="slidenum">
              <a:rPr lang="en-US" smtClean="0"/>
              <a:pPr/>
              <a:t>66</a:t>
            </a:fld>
            <a:endParaRPr lang="en-US"/>
          </a:p>
        </p:txBody>
      </p:sp>
    </p:spTree>
    <p:extLst>
      <p:ext uri="{BB962C8B-B14F-4D97-AF65-F5344CB8AC3E}">
        <p14:creationId xmlns:p14="http://schemas.microsoft.com/office/powerpoint/2010/main" val="284020863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dirty="0">
                <a:effectLst>
                  <a:outerShdw blurRad="50000" dist="30000" dir="5400000" algn="tl" rotWithShape="0">
                    <a:srgbClr val="000000">
                      <a:alpha val="30000"/>
                    </a:srgbClr>
                  </a:outerShdw>
                </a:effectLst>
                <a:latin typeface="Georgia" pitchFamily="18" charset="0"/>
              </a:rPr>
              <a:t>Five Star School</a:t>
            </a:r>
            <a:r>
              <a:rPr lang="en-US" sz="1400" i="1" baseline="0" dirty="0">
                <a:effectLst>
                  <a:outerShdw blurRad="50000" dist="30000" dir="5400000" algn="tl" rotWithShape="0">
                    <a:srgbClr val="000000">
                      <a:alpha val="30000"/>
                    </a:srgbClr>
                  </a:outerShdw>
                </a:effectLst>
                <a:latin typeface="Georgia" pitchFamily="18" charset="0"/>
              </a:rPr>
              <a:t> Portfolio</a:t>
            </a:r>
            <a:r>
              <a:rPr lang="en-US" sz="1400" i="1" dirty="0">
                <a:effectLst>
                  <a:outerShdw blurRad="50000" dist="30000" dir="5400000" algn="tl" rotWithShape="0">
                    <a:srgbClr val="000000">
                      <a:alpha val="30000"/>
                    </a:srgbClr>
                  </a:outerShdw>
                </a:effectLst>
                <a:latin typeface="Georgia" pitchFamily="18" charset="0"/>
              </a:rPr>
              <a:t> Created by [add your name]</a:t>
            </a:r>
            <a:r>
              <a:rPr lang="en-US" sz="1400" i="1" baseline="0" dirty="0">
                <a:effectLst>
                  <a:outerShdw blurRad="50000" dist="30000" dir="5400000" algn="tl" rotWithShape="0">
                    <a:srgbClr val="000000">
                      <a:alpha val="30000"/>
                    </a:srgbClr>
                  </a:outerShdw>
                </a:effectLst>
                <a:latin typeface="Georgia" pitchFamily="18" charset="0"/>
              </a:rPr>
              <a:t> </a:t>
            </a:r>
            <a:r>
              <a:rPr lang="en-US" sz="1400" i="1" dirty="0">
                <a:effectLst>
                  <a:outerShdw blurRad="50000" dist="30000" dir="5400000" algn="tl" rotWithShape="0">
                    <a:srgbClr val="000000">
                      <a:alpha val="30000"/>
                    </a:srgbClr>
                  </a:outerShdw>
                </a:effectLst>
                <a:latin typeface="Georgia" pitchFamily="18" charset="0"/>
              </a:rPr>
              <a:t>– Replace with Five</a:t>
            </a:r>
            <a:r>
              <a:rPr lang="en-US" sz="1400" i="1" baseline="0" dirty="0">
                <a:effectLst>
                  <a:outerShdw blurRad="50000" dist="30000" dir="5400000" algn="tl" rotWithShape="0">
                    <a:srgbClr val="000000">
                      <a:alpha val="30000"/>
                    </a:srgbClr>
                  </a:outerShdw>
                </a:effectLst>
                <a:latin typeface="Georgia" pitchFamily="18" charset="0"/>
              </a:rPr>
              <a:t> Star School Coordinator’s Name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kern="0" baseline="0" dirty="0">
              <a:effectLst>
                <a:outerShdw blurRad="50000" dist="30000" dir="5400000" algn="tl" rotWithShape="0">
                  <a:srgbClr val="000000">
                    <a:alpha val="30000"/>
                  </a:srgbClr>
                </a:outerShdw>
              </a:effectLst>
              <a:latin typeface="Georgia"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i="1" kern="0" baseline="0" dirty="0">
                <a:effectLst>
                  <a:outerShdw blurRad="50000" dist="30000" dir="5400000" algn="tl" rotWithShape="0">
                    <a:srgbClr val="000000">
                      <a:alpha val="30000"/>
                    </a:srgbClr>
                  </a:outerShdw>
                </a:effectLst>
                <a:latin typeface="Georgia" pitchFamily="18" charset="0"/>
              </a:rPr>
              <a:t>Important - If the graphics artwork is not owned by you give credit to graphic designer or company.</a:t>
            </a:r>
            <a:endParaRPr lang="en-US" sz="1400" i="1" kern="0" dirty="0">
              <a:latin typeface="Georgia" pitchFamily="18" charset="0"/>
            </a:endParaRPr>
          </a:p>
          <a:p>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67</a:t>
            </a:fld>
            <a:endParaRPr lang="en-US"/>
          </a:p>
        </p:txBody>
      </p:sp>
    </p:spTree>
    <p:extLst>
      <p:ext uri="{BB962C8B-B14F-4D97-AF65-F5344CB8AC3E}">
        <p14:creationId xmlns:p14="http://schemas.microsoft.com/office/powerpoint/2010/main" val="42002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43000" y="4415790"/>
            <a:ext cx="4724400" cy="4183380"/>
          </a:xfrm>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solidFill>
                <a:latin typeface="+mj-lt"/>
                <a:ea typeface="+mn-ea"/>
                <a:cs typeface="+mn-cs"/>
              </a:rPr>
              <a:t>Recommended, not required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kern="1200" dirty="0">
              <a:solidFill>
                <a:schemeClr val="tx1"/>
              </a:solidFill>
              <a:latin typeface="+mj-lt"/>
              <a:ea typeface="+mn-ea"/>
              <a:cs typeface="+mn-cs"/>
            </a:endParaRPr>
          </a:p>
          <a:p>
            <a:r>
              <a:rPr lang="en-US" sz="1400" dirty="0">
                <a:latin typeface="+mj-lt"/>
              </a:rPr>
              <a:t>Great</a:t>
            </a:r>
            <a:r>
              <a:rPr lang="en-US" sz="1400" baseline="0" dirty="0">
                <a:latin typeface="+mj-lt"/>
              </a:rPr>
              <a:t> opportunity to recognize your Support Person of the Year – Include a brief synopsis of Teacher of the Year and photo.</a:t>
            </a:r>
            <a:endParaRPr lang="en-US" sz="1400" dirty="0">
              <a:latin typeface="+mj-lt"/>
            </a:endParaRPr>
          </a:p>
          <a:p>
            <a:endParaRPr lang="en-US" sz="1400" dirty="0">
              <a:latin typeface="+mj-lt"/>
            </a:endParaRPr>
          </a:p>
        </p:txBody>
      </p:sp>
      <p:sp>
        <p:nvSpPr>
          <p:cNvPr id="4" name="Slide Number Placeholder 3"/>
          <p:cNvSpPr>
            <a:spLocks noGrp="1"/>
          </p:cNvSpPr>
          <p:nvPr>
            <p:ph type="sldNum" sz="quarter" idx="10"/>
          </p:nvPr>
        </p:nvSpPr>
        <p:spPr/>
        <p:txBody>
          <a:bodyPr/>
          <a:lstStyle/>
          <a:p>
            <a:fld id="{927C29EA-26E4-476F-91A8-7A3D3A1CF1B7}" type="slidenum">
              <a:rPr lang="en-US" smtClean="0"/>
              <a:pPr/>
              <a:t>7</a:t>
            </a:fld>
            <a:endParaRPr lang="en-US"/>
          </a:p>
        </p:txBody>
      </p:sp>
    </p:spTree>
    <p:extLst>
      <p:ext uri="{BB962C8B-B14F-4D97-AF65-F5344CB8AC3E}">
        <p14:creationId xmlns:p14="http://schemas.microsoft.com/office/powerpoint/2010/main" val="3062456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202635" y="4415790"/>
            <a:ext cx="4664766" cy="41833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Recommended,</a:t>
            </a:r>
            <a:r>
              <a:rPr lang="en-US" sz="1200" b="1" baseline="0" dirty="0">
                <a:latin typeface="+mn-lt"/>
              </a:rPr>
              <a:t> not required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Georgia" pitchFamily="18" charset="0"/>
              </a:rPr>
              <a:t>Described</a:t>
            </a:r>
            <a:r>
              <a:rPr lang="en-US" baseline="0" dirty="0">
                <a:latin typeface="Georgia" pitchFamily="18" charset="0"/>
              </a:rPr>
              <a:t> your school to the community. What’s unique about your school?</a:t>
            </a:r>
            <a:endParaRPr lang="en-US" dirty="0">
              <a:latin typeface="Georgia" pitchFamily="18" charset="0"/>
            </a:endParaRPr>
          </a:p>
        </p:txBody>
      </p:sp>
      <p:sp>
        <p:nvSpPr>
          <p:cNvPr id="4" name="Slide Number Placeholder 3"/>
          <p:cNvSpPr>
            <a:spLocks noGrp="1"/>
          </p:cNvSpPr>
          <p:nvPr>
            <p:ph type="sldNum" sz="quarter" idx="10"/>
          </p:nvPr>
        </p:nvSpPr>
        <p:spPr/>
        <p:txBody>
          <a:bodyPr/>
          <a:lstStyle/>
          <a:p>
            <a:fld id="{927C29EA-26E4-476F-91A8-7A3D3A1CF1B7}" type="slidenum">
              <a:rPr lang="en-US" smtClean="0"/>
              <a:pPr/>
              <a:t>8</a:t>
            </a:fld>
            <a:endParaRPr lang="en-US"/>
          </a:p>
        </p:txBody>
      </p:sp>
    </p:spTree>
    <p:extLst>
      <p:ext uri="{BB962C8B-B14F-4D97-AF65-F5344CB8AC3E}">
        <p14:creationId xmlns:p14="http://schemas.microsoft.com/office/powerpoint/2010/main" val="800933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the reader to the different community involvement opportunities/programs</a:t>
            </a:r>
            <a:r>
              <a:rPr lang="en-US" baseline="0" dirty="0"/>
              <a:t> happening on your campus.</a:t>
            </a:r>
            <a:endParaRPr lang="en-US" dirty="0"/>
          </a:p>
        </p:txBody>
      </p:sp>
      <p:sp>
        <p:nvSpPr>
          <p:cNvPr id="4" name="Slide Number Placeholder 3"/>
          <p:cNvSpPr>
            <a:spLocks noGrp="1"/>
          </p:cNvSpPr>
          <p:nvPr>
            <p:ph type="sldNum" sz="quarter" idx="10"/>
          </p:nvPr>
        </p:nvSpPr>
        <p:spPr/>
        <p:txBody>
          <a:bodyPr/>
          <a:lstStyle/>
          <a:p>
            <a:fld id="{927C29EA-26E4-476F-91A8-7A3D3A1CF1B7}" type="slidenum">
              <a:rPr lang="en-US" smtClean="0"/>
              <a:pPr/>
              <a:t>9</a:t>
            </a:fld>
            <a:endParaRPr lang="en-US"/>
          </a:p>
        </p:txBody>
      </p:sp>
    </p:spTree>
    <p:extLst>
      <p:ext uri="{BB962C8B-B14F-4D97-AF65-F5344CB8AC3E}">
        <p14:creationId xmlns:p14="http://schemas.microsoft.com/office/powerpoint/2010/main" val="16405253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59C283D7-8EB4-4673-9DAE-CF3C05D46546}" type="datetimeFigureOut">
              <a:rPr lang="en-US" smtClean="0"/>
              <a:pPr/>
              <a:t>5/22/2018</a:t>
            </a:fld>
            <a:endParaRPr lang="en-US"/>
          </a:p>
        </p:txBody>
      </p:sp>
      <p:sp>
        <p:nvSpPr>
          <p:cNvPr id="5" name="Footer Placeholder 4"/>
          <p:cNvSpPr>
            <a:spLocks noGrp="1"/>
          </p:cNvSpPr>
          <p:nvPr>
            <p:ph type="ftr" sz="quarter" idx="11"/>
          </p:nvPr>
        </p:nvSpPr>
        <p:spPr>
          <a:xfrm>
            <a:off x="914400" y="4323846"/>
            <a:ext cx="4880610" cy="365125"/>
          </a:xfrm>
        </p:spPr>
        <p:txBody>
          <a:bodyPr/>
          <a:lstStyle/>
          <a:p>
            <a:endParaRPr lang="en-US"/>
          </a:p>
        </p:txBody>
      </p:sp>
      <p:sp>
        <p:nvSpPr>
          <p:cNvPr id="6" name="Slide Number Placeholder 5"/>
          <p:cNvSpPr>
            <a:spLocks noGrp="1"/>
          </p:cNvSpPr>
          <p:nvPr>
            <p:ph type="sldNum" sz="quarter" idx="12"/>
          </p:nvPr>
        </p:nvSpPr>
        <p:spPr>
          <a:xfrm>
            <a:off x="6057900" y="1430867"/>
            <a:ext cx="2171700" cy="365125"/>
          </a:xfrm>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234582847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1536144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a:xfrm>
            <a:off x="594360" y="381001"/>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4162374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5" name="Picture 14"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a:xfrm>
            <a:off x="594360" y="379438"/>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8AF80392-3073-409D-AE8C-4334F1E9EA82}" type="slidenum">
              <a:rPr lang="en-US" smtClean="0"/>
              <a:pPr/>
              <a:t>‹#›</a:t>
            </a:fld>
            <a:endParaRPr lang="en-US"/>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2944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a:xfrm>
            <a:off x="594360" y="378884"/>
            <a:ext cx="4830656" cy="365125"/>
          </a:xfrm>
        </p:spPr>
        <p:txBody>
          <a:bodyPr/>
          <a:lstStyle/>
          <a:p>
            <a:endParaRPr lang="en-US"/>
          </a:p>
        </p:txBody>
      </p:sp>
      <p:sp>
        <p:nvSpPr>
          <p:cNvPr id="7" name="Slide Number Placeholder 6"/>
          <p:cNvSpPr>
            <a:spLocks noGrp="1"/>
          </p:cNvSpPr>
          <p:nvPr>
            <p:ph type="sldNum" sz="quarter" idx="12"/>
          </p:nvPr>
        </p:nvSpPr>
        <p:spPr>
          <a:xfrm>
            <a:off x="7882466" y="381001"/>
            <a:ext cx="667174" cy="365125"/>
          </a:xfrm>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692555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9C283D7-8EB4-4673-9DAE-CF3C05D46546}" type="datetimeFigureOut">
              <a:rPr lang="en-US" smtClean="0"/>
              <a:pPr/>
              <a:t>5/22/2018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24207364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59C283D7-8EB4-4673-9DAE-CF3C05D46546}" type="datetimeFigureOut">
              <a:rPr lang="en-US" smtClean="0"/>
              <a:pPr/>
              <a:t>5/22/2018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2558617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283D7-8EB4-4673-9DAE-CF3C05D46546}" type="datetimeFigureOut">
              <a:rPr lang="en-US" smtClean="0"/>
              <a:pPr/>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9873321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9C283D7-8EB4-4673-9DAE-CF3C05D46546}" type="datetimeFigureOut">
              <a:rPr lang="en-US" smtClean="0"/>
              <a:pPr/>
              <a:t>5/22/2018</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4" cy="365125"/>
          </a:xfrm>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25918026"/>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8200" y="2143125"/>
            <a:ext cx="7772400" cy="1362075"/>
          </a:xfrm>
        </p:spPr>
        <p:txBody>
          <a:bodyPr anchor="t"/>
          <a:lstStyle>
            <a:lvl1pPr algn="ctr">
              <a:defRPr lang="en-US" sz="4800" dirty="0" smtClean="0">
                <a:ln cmpd="sng">
                  <a:solidFill>
                    <a:schemeClr val="tx1"/>
                  </a:solidFill>
                </a:ln>
                <a:solidFill>
                  <a:schemeClr val="bg1"/>
                </a:solidFill>
                <a:effectLst>
                  <a:outerShdw blurRad="50800" dist="38100" dir="2700000" algn="tl" rotWithShape="0">
                    <a:prstClr val="black">
                      <a:alpha val="40000"/>
                    </a:prstClr>
                  </a:outerShdw>
                </a:effectLst>
                <a:latin typeface="+mj-lt"/>
                <a:ea typeface="+mj-ea"/>
                <a:cs typeface="+mj-cs"/>
              </a:defRPr>
            </a:lvl1pPr>
          </a:lstStyle>
          <a:p>
            <a:r>
              <a:rPr lang="en-US"/>
              <a:t>Click to edit Master title style</a:t>
            </a:r>
            <a:endParaRPr lang="en-US" dirty="0"/>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5721FE-3422-41A8-B7B3-BCDDE74ED9A0}" type="slidenum">
              <a:rPr lang="en-US"/>
              <a:pPr/>
              <a:t>‹#›</a:t>
            </a:fld>
            <a:endParaRPr lang="en-US"/>
          </a:p>
        </p:txBody>
      </p:sp>
    </p:spTree>
    <p:extLst>
      <p:ext uri="{BB962C8B-B14F-4D97-AF65-F5344CB8AC3E}">
        <p14:creationId xmlns:p14="http://schemas.microsoft.com/office/powerpoint/2010/main" val="560132909"/>
      </p:ext>
    </p:extLst>
  </p:cSld>
  <p:clrMapOvr>
    <a:masterClrMapping/>
  </p:clrMapOvr>
  <p:transition spd="med">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9C283D7-8EB4-4673-9DAE-CF3C05D46546}" type="datetimeFigureOut">
              <a:rPr lang="en-US" smtClean="0"/>
              <a:pPr/>
              <a:t>5/22/2018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3748018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59C283D7-8EB4-4673-9DAE-CF3C05D46546}" type="datetimeFigureOut">
              <a:rPr lang="en-US" smtClean="0"/>
              <a:pPr/>
              <a:t>5/22/2018</a:t>
            </a:fld>
            <a:endParaRPr lang="en-US"/>
          </a:p>
        </p:txBody>
      </p:sp>
      <p:sp>
        <p:nvSpPr>
          <p:cNvPr id="5" name="Footer Placeholder 4"/>
          <p:cNvSpPr>
            <a:spLocks noGrp="1"/>
          </p:cNvSpPr>
          <p:nvPr>
            <p:ph type="ftr" sz="quarter" idx="11"/>
          </p:nvPr>
        </p:nvSpPr>
        <p:spPr>
          <a:xfrm>
            <a:off x="594360" y="381001"/>
            <a:ext cx="4830656" cy="365125"/>
          </a:xfrm>
        </p:spPr>
        <p:txBody>
          <a:bodyPr/>
          <a:lstStyle/>
          <a:p>
            <a:endParaRPr lang="en-US"/>
          </a:p>
        </p:txBody>
      </p:sp>
      <p:sp>
        <p:nvSpPr>
          <p:cNvPr id="6" name="Slide Number Placeholder 5"/>
          <p:cNvSpPr>
            <a:spLocks noGrp="1"/>
          </p:cNvSpPr>
          <p:nvPr>
            <p:ph type="sldNum" sz="quarter" idx="12"/>
          </p:nvPr>
        </p:nvSpPr>
        <p:spPr>
          <a:xfrm>
            <a:off x="7882466" y="381001"/>
            <a:ext cx="667173" cy="365125"/>
          </a:xfrm>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3780766444"/>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2730184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94359" y="3132667"/>
            <a:ext cx="3910579"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2098" y="3132667"/>
            <a:ext cx="3907541" cy="31309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9C283D7-8EB4-4673-9DAE-CF3C05D46546}" type="datetimeFigureOut">
              <a:rPr lang="en-US" smtClean="0"/>
              <a:pPr/>
              <a:t>5/22/2018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327789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9C283D7-8EB4-4673-9DAE-CF3C05D46546}" type="datetimeFigureOut">
              <a:rPr lang="en-US" smtClean="0"/>
              <a:pPr/>
              <a:t>5/22/2018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39597343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C283D7-8EB4-4673-9DAE-CF3C05D46546}" type="datetimeFigureOut">
              <a:rPr lang="en-US" smtClean="0"/>
              <a:pPr/>
              <a:t>5/22/2018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4277851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29831841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C283D7-8EB4-4673-9DAE-CF3C05D46546}" type="datetimeFigureOut">
              <a:rPr lang="en-US" smtClean="0"/>
              <a:pPr/>
              <a:t>5/22/2018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80392-3073-409D-AE8C-4334F1E9EA82}" type="slidenum">
              <a:rPr lang="en-US" smtClean="0"/>
              <a:pPr/>
              <a:t>‹#›</a:t>
            </a:fld>
            <a:endParaRPr lang="en-US"/>
          </a:p>
        </p:txBody>
      </p:sp>
    </p:spTree>
    <p:extLst>
      <p:ext uri="{BB962C8B-B14F-4D97-AF65-F5344CB8AC3E}">
        <p14:creationId xmlns:p14="http://schemas.microsoft.com/office/powerpoint/2010/main" val="41796584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t="-5000" b="-30000"/>
          </a:stretch>
        </a:blipFill>
        <a:effectLst/>
      </p:bgPr>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9C283D7-8EB4-4673-9DAE-CF3C05D46546}" type="datetimeFigureOut">
              <a:rPr lang="en-US" smtClean="0"/>
              <a:pPr/>
              <a:t>5/22/2018</a:t>
            </a:fld>
            <a:endParaRPr lang="en-US"/>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8AF80392-3073-409D-AE8C-4334F1E9EA82}" type="slidenum">
              <a:rPr lang="en-US" smtClean="0"/>
              <a:pPr/>
              <a:t>‹#›</a:t>
            </a:fld>
            <a:endParaRPr lang="en-US"/>
          </a:p>
        </p:txBody>
      </p:sp>
    </p:spTree>
    <p:extLst>
      <p:ext uri="{BB962C8B-B14F-4D97-AF65-F5344CB8AC3E}">
        <p14:creationId xmlns:p14="http://schemas.microsoft.com/office/powerpoint/2010/main" val="147200059"/>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 id="2147484383" r:id="rId16"/>
    <p:sldLayoutId id="2147484384" r:id="rId17"/>
    <p:sldLayoutId id="2147484385" r:id="rId18"/>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8.jp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12.xml"/><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openxmlformats.org/officeDocument/2006/relationships/image" Target="../media/image35.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8.jpg"/><Relationship Id="rId7"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png"/><Relationship Id="rId9" Type="http://schemas.openxmlformats.org/officeDocument/2006/relationships/image" Target="../media/image46.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8.jpg"/><Relationship Id="rId7" Type="http://schemas.openxmlformats.org/officeDocument/2006/relationships/image" Target="../media/image5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8.jpg"/><Relationship Id="rId7"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8.jpg"/><Relationship Id="rId7" Type="http://schemas.openxmlformats.org/officeDocument/2006/relationships/image" Target="../media/image70.jpe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png"/><Relationship Id="rId9"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8.jpg"/><Relationship Id="rId7" Type="http://schemas.openxmlformats.org/officeDocument/2006/relationships/image" Target="../media/image76.jpe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8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29.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85.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4.jpeg"/><Relationship Id="rId5" Type="http://schemas.openxmlformats.org/officeDocument/2006/relationships/image" Target="../media/image83.jpeg"/><Relationship Id="rId4" Type="http://schemas.openxmlformats.org/officeDocument/2006/relationships/image" Target="../media/image82.jpe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jpg"/><Relationship Id="rId7"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png"/><Relationship Id="rId4" Type="http://schemas.openxmlformats.org/officeDocument/2006/relationships/image" Target="../media/image86.jpeg"/><Relationship Id="rId9" Type="http://schemas.openxmlformats.org/officeDocument/2006/relationships/image" Target="../media/image91.jpeg"/></Relationships>
</file>

<file path=ppt/slides/_rels/slide31.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8.jpg"/><Relationship Id="rId7" Type="http://schemas.openxmlformats.org/officeDocument/2006/relationships/image" Target="../media/image95.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png"/><Relationship Id="rId4" Type="http://schemas.openxmlformats.org/officeDocument/2006/relationships/image" Target="../media/image92.png"/><Relationship Id="rId9" Type="http://schemas.openxmlformats.org/officeDocument/2006/relationships/image" Target="../media/image97.png"/></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02.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3.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8.jpg"/><Relationship Id="rId7" Type="http://schemas.openxmlformats.org/officeDocument/2006/relationships/image" Target="../media/image106.jpe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s>
</file>

<file path=ppt/slides/_rels/slide3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3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19.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18.png"/><Relationship Id="rId5" Type="http://schemas.openxmlformats.org/officeDocument/2006/relationships/image" Target="../media/image117.png"/><Relationship Id="rId4" Type="http://schemas.openxmlformats.org/officeDocument/2006/relationships/image" Target="../media/image116.jpeg"/></Relationships>
</file>

<file path=ppt/slides/_rels/slide38.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8.jpg"/><Relationship Id="rId7" Type="http://schemas.openxmlformats.org/officeDocument/2006/relationships/image" Target="../media/image123.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122.jpeg"/><Relationship Id="rId11" Type="http://schemas.openxmlformats.org/officeDocument/2006/relationships/image" Target="../media/image127.jpeg"/><Relationship Id="rId5" Type="http://schemas.openxmlformats.org/officeDocument/2006/relationships/image" Target="../media/image121.jpeg"/><Relationship Id="rId10" Type="http://schemas.openxmlformats.org/officeDocument/2006/relationships/image" Target="../media/image126.jpeg"/><Relationship Id="rId4" Type="http://schemas.openxmlformats.org/officeDocument/2006/relationships/image" Target="../media/image120.jpeg"/><Relationship Id="rId9" Type="http://schemas.openxmlformats.org/officeDocument/2006/relationships/image" Target="../media/image125.jpeg"/></Relationships>
</file>

<file path=ppt/slides/_rels/slide3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29.png"/><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4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33.png"/><Relationship Id="rId4" Type="http://schemas.openxmlformats.org/officeDocument/2006/relationships/image" Target="../media/image130.png"/></Relationships>
</file>

<file path=ppt/slides/_rels/slide4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134.png"/></Relationships>
</file>

<file path=ppt/slides/_rels/slide4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135.jpeg"/></Relationships>
</file>

<file path=ppt/slides/_rels/slide4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jpg"/><Relationship Id="rId7" Type="http://schemas.openxmlformats.org/officeDocument/2006/relationships/image" Target="../media/image138.png"/><Relationship Id="rId12" Type="http://schemas.openxmlformats.org/officeDocument/2006/relationships/image" Target="../media/image141.jp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37.jpeg"/><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140.png"/><Relationship Id="rId4" Type="http://schemas.openxmlformats.org/officeDocument/2006/relationships/image" Target="../media/image136.png"/><Relationship Id="rId9" Type="http://schemas.openxmlformats.org/officeDocument/2006/relationships/image" Target="../media/image139.jpeg"/></Relationships>
</file>

<file path=ppt/slides/_rels/slide46.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45.jpe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4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47.jpeg"/></Relationships>
</file>

<file path=ppt/slides/_rels/slide4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149.jpeg"/><Relationship Id="rId4" Type="http://schemas.openxmlformats.org/officeDocument/2006/relationships/image" Target="../media/image148.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50.jpeg"/></Relationships>
</file>

<file path=ppt/slides/_rels/slide5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52.jpeg"/><Relationship Id="rId4" Type="http://schemas.openxmlformats.org/officeDocument/2006/relationships/image" Target="../media/image151.png"/></Relationships>
</file>

<file path=ppt/slides/_rels/slide52.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56.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3.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image" Target="../media/image8.jpg"/><Relationship Id="rId7" Type="http://schemas.openxmlformats.org/officeDocument/2006/relationships/image" Target="../media/image160.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 Id="rId9" Type="http://schemas.openxmlformats.org/officeDocument/2006/relationships/image" Target="../media/image162.jpeg"/></Relationships>
</file>

<file path=ppt/slides/_rels/slide5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65.jpeg"/><Relationship Id="rId5" Type="http://schemas.openxmlformats.org/officeDocument/2006/relationships/image" Target="../media/image164.jpeg"/><Relationship Id="rId4" Type="http://schemas.openxmlformats.org/officeDocument/2006/relationships/image" Target="../media/image163.jpeg"/></Relationships>
</file>

<file path=ppt/slides/_rels/slide56.xml.rels><?xml version="1.0" encoding="UTF-8" standalone="yes"?>
<Relationships xmlns="http://schemas.openxmlformats.org/package/2006/relationships"><Relationship Id="rId8" Type="http://schemas.openxmlformats.org/officeDocument/2006/relationships/image" Target="../media/image170.jpeg"/><Relationship Id="rId3" Type="http://schemas.openxmlformats.org/officeDocument/2006/relationships/image" Target="../media/image8.jpg"/><Relationship Id="rId7" Type="http://schemas.openxmlformats.org/officeDocument/2006/relationships/image" Target="../media/image169.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168.jpeg"/><Relationship Id="rId11" Type="http://schemas.openxmlformats.org/officeDocument/2006/relationships/image" Target="../media/image173.jpeg"/><Relationship Id="rId5" Type="http://schemas.openxmlformats.org/officeDocument/2006/relationships/image" Target="../media/image167.png"/><Relationship Id="rId10" Type="http://schemas.openxmlformats.org/officeDocument/2006/relationships/image" Target="../media/image172.jpeg"/><Relationship Id="rId4" Type="http://schemas.openxmlformats.org/officeDocument/2006/relationships/image" Target="../media/image166.png"/><Relationship Id="rId9" Type="http://schemas.openxmlformats.org/officeDocument/2006/relationships/image" Target="../media/image171.jpeg"/></Relationships>
</file>

<file path=ppt/slides/_rels/slide57.xml.rels><?xml version="1.0" encoding="UTF-8" standalone="yes"?>
<Relationships xmlns="http://schemas.openxmlformats.org/package/2006/relationships"><Relationship Id="rId8" Type="http://schemas.openxmlformats.org/officeDocument/2006/relationships/image" Target="../media/image175.jpeg"/><Relationship Id="rId3" Type="http://schemas.openxmlformats.org/officeDocument/2006/relationships/image" Target="../media/image8.jpg"/><Relationship Id="rId7" Type="http://schemas.openxmlformats.org/officeDocument/2006/relationships/image" Target="../media/image174.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www.redribbon.org/" TargetMode="External"/><Relationship Id="rId5" Type="http://schemas.openxmlformats.org/officeDocument/2006/relationships/hyperlink" Target="http://www.imdrugfree.com/" TargetMode="External"/><Relationship Id="rId4" Type="http://schemas.openxmlformats.org/officeDocument/2006/relationships/hyperlink" Target="http://www.nfp.org/" TargetMode="External"/><Relationship Id="rId9" Type="http://schemas.openxmlformats.org/officeDocument/2006/relationships/image" Target="../media/image176.jpeg"/></Relationships>
</file>

<file path=ppt/slides/_rels/slide5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77.jpeg"/></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image" Target="../media/image13.jpg"/><Relationship Id="rId5" Type="http://schemas.microsoft.com/office/2007/relationships/hdphoto" Target="../media/hdphoto2.wdp"/><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80.jpeg"/><Relationship Id="rId5" Type="http://schemas.openxmlformats.org/officeDocument/2006/relationships/image" Target="../media/image179.jpeg"/><Relationship Id="rId4" Type="http://schemas.openxmlformats.org/officeDocument/2006/relationships/image" Target="../media/image178.jpeg"/></Relationships>
</file>

<file path=ppt/slides/_rels/slide6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182.jpeg"/><Relationship Id="rId4" Type="http://schemas.openxmlformats.org/officeDocument/2006/relationships/image" Target="../media/image181.jpeg"/></Relationships>
</file>

<file path=ppt/slides/_rels/slide6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83.png"/></Relationships>
</file>

<file path=ppt/slides/_rels/slide63.xml.rels><?xml version="1.0" encoding="UTF-8" standalone="yes"?>
<Relationships xmlns="http://schemas.openxmlformats.org/package/2006/relationships"><Relationship Id="rId8" Type="http://schemas.openxmlformats.org/officeDocument/2006/relationships/image" Target="../media/image188.jpeg"/><Relationship Id="rId3" Type="http://schemas.openxmlformats.org/officeDocument/2006/relationships/image" Target="../media/image8.jpg"/><Relationship Id="rId7" Type="http://schemas.openxmlformats.org/officeDocument/2006/relationships/image" Target="../media/image187.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86.jpeg"/><Relationship Id="rId5" Type="http://schemas.openxmlformats.org/officeDocument/2006/relationships/image" Target="../media/image185.jpeg"/><Relationship Id="rId4" Type="http://schemas.openxmlformats.org/officeDocument/2006/relationships/image" Target="../media/image184.png"/></Relationships>
</file>

<file path=ppt/slides/_rels/slide64.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92.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91.jpeg"/><Relationship Id="rId5" Type="http://schemas.openxmlformats.org/officeDocument/2006/relationships/image" Target="../media/image190.jpeg"/><Relationship Id="rId4" Type="http://schemas.openxmlformats.org/officeDocument/2006/relationships/image" Target="../media/image189.jpeg"/></Relationships>
</file>

<file path=ppt/slides/_rels/slide6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96.jpe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195.jpeg"/><Relationship Id="rId5" Type="http://schemas.openxmlformats.org/officeDocument/2006/relationships/image" Target="../media/image194.jpeg"/><Relationship Id="rId4" Type="http://schemas.openxmlformats.org/officeDocument/2006/relationships/image" Target="../media/image193.png"/></Relationships>
</file>

<file path=ppt/slides/_rels/slide6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6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38100" y="5757862"/>
            <a:ext cx="9144000" cy="566738"/>
          </a:xfrm>
        </p:spPr>
        <p:txBody>
          <a:bodyPr>
            <a:normAutofit/>
          </a:bodyPr>
          <a:lstStyle/>
          <a:p>
            <a:pPr algn="ctr"/>
            <a:r>
              <a:rPr lang="en-US" b="1" dirty="0">
                <a:solidFill>
                  <a:schemeClr val="bg1"/>
                </a:solidFill>
              </a:rPr>
              <a:t>Windy Ridge K-8</a:t>
            </a:r>
            <a:endParaRPr lang="en-US" dirty="0">
              <a:solidFill>
                <a:schemeClr val="bg1"/>
              </a:solidFill>
            </a:endParaRPr>
          </a:p>
        </p:txBody>
      </p:sp>
      <p:sp>
        <p:nvSpPr>
          <p:cNvPr id="6" name="Text Placeholder 5"/>
          <p:cNvSpPr>
            <a:spLocks noGrp="1"/>
          </p:cNvSpPr>
          <p:nvPr>
            <p:ph type="body" sz="half" idx="2"/>
          </p:nvPr>
        </p:nvSpPr>
        <p:spPr>
          <a:xfrm>
            <a:off x="457200" y="6350841"/>
            <a:ext cx="8305800" cy="493712"/>
          </a:xfrm>
        </p:spPr>
        <p:txBody>
          <a:bodyPr>
            <a:normAutofit/>
          </a:bodyPr>
          <a:lstStyle/>
          <a:p>
            <a:pPr algn="ctr"/>
            <a:r>
              <a:rPr lang="en-US" sz="2000" b="1" dirty="0">
                <a:solidFill>
                  <a:schemeClr val="bg1"/>
                </a:solidFill>
                <a:latin typeface="+mj-lt"/>
              </a:rPr>
              <a:t>2017-2018 School Year</a:t>
            </a:r>
            <a:endParaRPr lang="en-US" sz="2000" dirty="0">
              <a:solidFill>
                <a:schemeClr val="bg1"/>
              </a:solidFill>
              <a:latin typeface="+mj-lt"/>
            </a:endParaRPr>
          </a:p>
        </p:txBody>
      </p:sp>
      <p:grpSp>
        <p:nvGrpSpPr>
          <p:cNvPr id="18" name="Group 17"/>
          <p:cNvGrpSpPr/>
          <p:nvPr/>
        </p:nvGrpSpPr>
        <p:grpSpPr>
          <a:xfrm>
            <a:off x="4564464" y="248718"/>
            <a:ext cx="4183546" cy="1844664"/>
            <a:chOff x="4564464" y="248718"/>
            <a:chExt cx="4183546" cy="1844664"/>
          </a:xfrm>
        </p:grpSpPr>
        <p:sp>
          <p:nvSpPr>
            <p:cNvPr id="13" name="Rectangle 12"/>
            <p:cNvSpPr/>
            <p:nvPr/>
          </p:nvSpPr>
          <p:spPr>
            <a:xfrm>
              <a:off x="5104351" y="248718"/>
              <a:ext cx="3117713"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600" dirty="0">
                  <a:ln>
                    <a:solidFill>
                      <a:schemeClr val="tx2">
                        <a:lumMod val="25000"/>
                      </a:schemeClr>
                    </a:solidFill>
                  </a:ln>
                  <a:solidFill>
                    <a:schemeClr val="tx2">
                      <a:lumMod val="20000"/>
                      <a:lumOff val="80000"/>
                    </a:schemeClr>
                  </a:solidFill>
                  <a:effectLst/>
                  <a:latin typeface="Impact" panose="020B0806030902050204" pitchFamily="34" charset="0"/>
                </a:rPr>
                <a:t>FIVE</a:t>
              </a:r>
              <a:r>
                <a:rPr lang="en-US" sz="5400" b="1" cap="none" spc="0" dirty="0">
                  <a:ln>
                    <a:solidFill>
                      <a:schemeClr val="tx2">
                        <a:lumMod val="25000"/>
                      </a:schemeClr>
                    </a:solidFill>
                  </a:ln>
                  <a:solidFill>
                    <a:schemeClr val="tx2">
                      <a:lumMod val="20000"/>
                      <a:lumOff val="80000"/>
                    </a:schemeClr>
                  </a:solidFill>
                  <a:effectLst/>
                  <a:latin typeface="Impact" panose="020B0806030902050204" pitchFamily="34" charset="0"/>
                </a:rPr>
                <a:t> STAR</a:t>
              </a:r>
            </a:p>
          </p:txBody>
        </p:sp>
        <p:grpSp>
          <p:nvGrpSpPr>
            <p:cNvPr id="4" name="Group 3"/>
            <p:cNvGrpSpPr/>
            <p:nvPr/>
          </p:nvGrpSpPr>
          <p:grpSpPr>
            <a:xfrm>
              <a:off x="4564464" y="996181"/>
              <a:ext cx="4183546" cy="1097201"/>
              <a:chOff x="4960454" y="308604"/>
              <a:chExt cx="4183546" cy="1097201"/>
            </a:xfrm>
          </p:grpSpPr>
          <p:sp>
            <p:nvSpPr>
              <p:cNvPr id="7" name="5-Point Star 6"/>
              <p:cNvSpPr/>
              <p:nvPr/>
            </p:nvSpPr>
            <p:spPr>
              <a:xfrm>
                <a:off x="5312933" y="308604"/>
                <a:ext cx="685800" cy="609600"/>
              </a:xfrm>
              <a:prstGeom prst="star5">
                <a:avLst/>
              </a:prstGeom>
              <a:solidFill>
                <a:schemeClr val="tx2">
                  <a:lumMod val="40000"/>
                  <a:lumOff val="60000"/>
                </a:schemeClr>
              </a:solid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2">
                      <a:lumMod val="20000"/>
                      <a:lumOff val="80000"/>
                    </a:schemeClr>
                  </a:solidFill>
                </a:endParaRPr>
              </a:p>
            </p:txBody>
          </p:sp>
          <p:sp>
            <p:nvSpPr>
              <p:cNvPr id="8" name="5-Point Star 7"/>
              <p:cNvSpPr/>
              <p:nvPr/>
            </p:nvSpPr>
            <p:spPr>
              <a:xfrm>
                <a:off x="6019800" y="308604"/>
                <a:ext cx="685800" cy="609600"/>
              </a:xfrm>
              <a:prstGeom prst="star5">
                <a:avLst/>
              </a:prstGeom>
              <a:solidFill>
                <a:schemeClr val="tx2">
                  <a:lumMod val="40000"/>
                  <a:lumOff val="60000"/>
                </a:schemeClr>
              </a:solid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2">
                      <a:lumMod val="20000"/>
                      <a:lumOff val="80000"/>
                    </a:schemeClr>
                  </a:solidFill>
                </a:endParaRPr>
              </a:p>
            </p:txBody>
          </p:sp>
          <p:sp>
            <p:nvSpPr>
              <p:cNvPr id="9" name="5-Point Star 8"/>
              <p:cNvSpPr/>
              <p:nvPr/>
            </p:nvSpPr>
            <p:spPr>
              <a:xfrm>
                <a:off x="6705600" y="308604"/>
                <a:ext cx="685800" cy="609600"/>
              </a:xfrm>
              <a:prstGeom prst="star5">
                <a:avLst/>
              </a:prstGeom>
              <a:solidFill>
                <a:schemeClr val="tx2">
                  <a:lumMod val="40000"/>
                  <a:lumOff val="60000"/>
                </a:schemeClr>
              </a:solid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2">
                      <a:lumMod val="20000"/>
                      <a:lumOff val="80000"/>
                    </a:schemeClr>
                  </a:solidFill>
                </a:endParaRPr>
              </a:p>
            </p:txBody>
          </p:sp>
          <p:sp>
            <p:nvSpPr>
              <p:cNvPr id="10" name="5-Point Star 9"/>
              <p:cNvSpPr/>
              <p:nvPr/>
            </p:nvSpPr>
            <p:spPr>
              <a:xfrm>
                <a:off x="7391400" y="308604"/>
                <a:ext cx="685800" cy="609600"/>
              </a:xfrm>
              <a:prstGeom prst="star5">
                <a:avLst/>
              </a:prstGeom>
              <a:solidFill>
                <a:schemeClr val="tx2">
                  <a:lumMod val="40000"/>
                  <a:lumOff val="60000"/>
                </a:schemeClr>
              </a:solid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2">
                      <a:lumMod val="20000"/>
                      <a:lumOff val="80000"/>
                    </a:schemeClr>
                  </a:solidFill>
                </a:endParaRPr>
              </a:p>
            </p:txBody>
          </p:sp>
          <p:sp>
            <p:nvSpPr>
              <p:cNvPr id="11" name="5-Point Star 10"/>
              <p:cNvSpPr/>
              <p:nvPr/>
            </p:nvSpPr>
            <p:spPr>
              <a:xfrm>
                <a:off x="8077200" y="308604"/>
                <a:ext cx="685800" cy="609600"/>
              </a:xfrm>
              <a:prstGeom prst="star5">
                <a:avLst/>
              </a:prstGeom>
              <a:solidFill>
                <a:schemeClr val="tx2">
                  <a:lumMod val="40000"/>
                  <a:lumOff val="60000"/>
                </a:schemeClr>
              </a:solid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chemeClr val="tx2">
                      <a:lumMod val="20000"/>
                      <a:lumOff val="80000"/>
                    </a:schemeClr>
                  </a:solidFill>
                </a:endParaRPr>
              </a:p>
            </p:txBody>
          </p:sp>
          <p:sp>
            <p:nvSpPr>
              <p:cNvPr id="14" name="Rectangle 13"/>
              <p:cNvSpPr/>
              <p:nvPr/>
            </p:nvSpPr>
            <p:spPr>
              <a:xfrm>
                <a:off x="4960454" y="759474"/>
                <a:ext cx="4183546" cy="64633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dirty="0">
                    <a:ln>
                      <a:solidFill>
                        <a:schemeClr val="tx2">
                          <a:lumMod val="25000"/>
                        </a:schemeClr>
                      </a:solidFill>
                    </a:ln>
                    <a:solidFill>
                      <a:schemeClr val="tx2">
                        <a:lumMod val="20000"/>
                        <a:lumOff val="80000"/>
                      </a:schemeClr>
                    </a:solidFill>
                  </a:rPr>
                  <a:t>School Award</a:t>
                </a:r>
                <a:endParaRPr lang="en-US" sz="3600" b="1" cap="none" spc="0" dirty="0">
                  <a:ln>
                    <a:solidFill>
                      <a:schemeClr val="tx2">
                        <a:lumMod val="25000"/>
                      </a:schemeClr>
                    </a:solidFill>
                  </a:ln>
                  <a:solidFill>
                    <a:schemeClr val="tx2">
                      <a:lumMod val="20000"/>
                      <a:lumOff val="80000"/>
                    </a:schemeClr>
                  </a:solidFill>
                  <a:effectLst/>
                </a:endParaRPr>
              </a:p>
            </p:txBody>
          </p:sp>
        </p:grpSp>
      </p:grpSp>
      <p:sp>
        <p:nvSpPr>
          <p:cNvPr id="17" name="TextBox 16"/>
          <p:cNvSpPr txBox="1"/>
          <p:nvPr/>
        </p:nvSpPr>
        <p:spPr>
          <a:xfrm>
            <a:off x="-125079" y="966930"/>
            <a:ext cx="5257718" cy="369332"/>
          </a:xfrm>
          <a:prstGeom prst="rect">
            <a:avLst/>
          </a:prstGeom>
          <a:noFill/>
          <a:ln>
            <a:noFill/>
          </a:ln>
        </p:spPr>
        <p:txBody>
          <a:bodyPr wrap="square" rtlCol="0">
            <a:spAutoFit/>
          </a:bodyPr>
          <a:lstStyle/>
          <a:p>
            <a:pPr algn="ctr"/>
            <a:r>
              <a:rPr lang="en-US" dirty="0">
                <a:solidFill>
                  <a:schemeClr val="accent3">
                    <a:lumMod val="75000"/>
                  </a:schemeClr>
                </a:solidFill>
                <a:effectLst>
                  <a:outerShdw blurRad="38100" dist="38100" dir="2700000" algn="tl">
                    <a:srgbClr val="000000">
                      <a:alpha val="43137"/>
                    </a:srgbClr>
                  </a:outerShdw>
                </a:effectLst>
              </a:rPr>
              <a:t>Highest Community Involvement Award</a:t>
            </a:r>
          </a:p>
        </p:txBody>
      </p:sp>
      <p:sp>
        <p:nvSpPr>
          <p:cNvPr id="15" name="Rectangle 14"/>
          <p:cNvSpPr/>
          <p:nvPr/>
        </p:nvSpPr>
        <p:spPr>
          <a:xfrm>
            <a:off x="-192543" y="606816"/>
            <a:ext cx="5358201" cy="461665"/>
          </a:xfrm>
          <a:prstGeom prst="rect">
            <a:avLst/>
          </a:prstGeom>
          <a:noFill/>
        </p:spPr>
        <p:txBody>
          <a:bodyPr wrap="square" lIns="91440" tIns="45720" rIns="91440" bIns="45720">
            <a:spAutoFit/>
          </a:bodyPr>
          <a:lstStyle/>
          <a:p>
            <a:pPr algn="ctr"/>
            <a:r>
              <a:rPr lang="en-US" sz="2400" b="1" dirty="0">
                <a:ln w="0"/>
                <a:solidFill>
                  <a:schemeClr val="bg1"/>
                </a:solidFill>
                <a:effectLst>
                  <a:outerShdw blurRad="38100" dist="25400" dir="5400000" algn="ctr" rotWithShape="0">
                    <a:srgbClr val="6E747A">
                      <a:alpha val="43000"/>
                    </a:srgbClr>
                  </a:outerShdw>
                </a:effectLst>
              </a:rPr>
              <a:t>Florida Department of Education</a:t>
            </a:r>
          </a:p>
        </p:txBody>
      </p:sp>
      <p:pic>
        <p:nvPicPr>
          <p:cNvPr id="20" name="Picture 19">
            <a:extLst>
              <a:ext uri="{FF2B5EF4-FFF2-40B4-BE49-F238E27FC236}">
                <a16:creationId xmlns:a16="http://schemas.microsoft.com/office/drawing/2014/main" id="{DE1C2243-6278-48E3-BC0B-8CC72E395B76}"/>
              </a:ext>
            </a:extLst>
          </p:cNvPr>
          <p:cNvPicPr>
            <a:picLocks noGrp="1" noChangeAspect="1"/>
          </p:cNvPicPr>
          <p:nvPr/>
        </p:nvPicPr>
        <p:blipFill rotWithShape="1">
          <a:blip r:embed="rId4" cstate="print">
            <a:extLst>
              <a:ext uri="{28A0092B-C50C-407E-A947-70E740481C1C}">
                <a14:useLocalDpi xmlns:a14="http://schemas.microsoft.com/office/drawing/2010/main" val="0"/>
              </a:ext>
            </a:extLst>
          </a:blip>
          <a:srcRect t="25992" b="26058"/>
          <a:stretch/>
        </p:blipFill>
        <p:spPr>
          <a:xfrm>
            <a:off x="0" y="2781781"/>
            <a:ext cx="9144001" cy="2922946"/>
          </a:xfrm>
          <a:prstGeom prst="rect">
            <a:avLst/>
          </a:prstGeom>
        </p:spPr>
      </p:pic>
    </p:spTree>
    <p:extLst>
      <p:ext uri="{BB962C8B-B14F-4D97-AF65-F5344CB8AC3E}">
        <p14:creationId xmlns:p14="http://schemas.microsoft.com/office/powerpoint/2010/main" val="684657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8118" y="1066800"/>
            <a:ext cx="4300330" cy="1257190"/>
          </a:xfrm>
          <a:prstGeom prst="rect">
            <a:avLst/>
          </a:prstGeom>
        </p:spPr>
      </p:pic>
      <p:sp>
        <p:nvSpPr>
          <p:cNvPr id="4" name="Title 3"/>
          <p:cNvSpPr>
            <a:spLocks noGrp="1"/>
          </p:cNvSpPr>
          <p:nvPr>
            <p:ph type="title"/>
          </p:nvPr>
        </p:nvSpPr>
        <p:spPr>
          <a:xfrm>
            <a:off x="671383" y="2668960"/>
            <a:ext cx="3733800" cy="2667000"/>
          </a:xfrm>
        </p:spPr>
        <p:txBody>
          <a:bodyPr/>
          <a:lstStyle/>
          <a:p>
            <a:pPr algn="l"/>
            <a:r>
              <a:rPr lang="en-US" sz="2000" cap="none" dirty="0">
                <a:solidFill>
                  <a:schemeClr val="bg2">
                    <a:lumMod val="50000"/>
                  </a:schemeClr>
                </a:solidFill>
                <a:latin typeface="Georgia" pitchFamily="18" charset="0"/>
              </a:rPr>
              <a:t>The </a:t>
            </a:r>
            <a:r>
              <a:rPr lang="en-US" sz="2000" b="1" cap="none" dirty="0">
                <a:solidFill>
                  <a:schemeClr val="bg2">
                    <a:lumMod val="50000"/>
                  </a:schemeClr>
                </a:solidFill>
                <a:latin typeface="Georgia" pitchFamily="18" charset="0"/>
              </a:rPr>
              <a:t>Partners in Education</a:t>
            </a:r>
            <a:r>
              <a:rPr lang="en-US" sz="2000" cap="none" dirty="0">
                <a:solidFill>
                  <a:schemeClr val="bg2">
                    <a:lumMod val="50000"/>
                  </a:schemeClr>
                </a:solidFill>
                <a:latin typeface="Georgia" pitchFamily="18" charset="0"/>
              </a:rPr>
              <a:t> program links businesses and organizations with schools to share resources, both in people and materials. Each flourishes from the support and prosperity of the other. </a:t>
            </a:r>
            <a:endParaRPr lang="en-US" sz="2000" cap="none" dirty="0">
              <a:solidFill>
                <a:schemeClr val="bg2">
                  <a:lumMod val="50000"/>
                </a:schemeClr>
              </a:solidFill>
            </a:endParaRPr>
          </a:p>
        </p:txBody>
      </p:sp>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2438400"/>
            <a:ext cx="3447148" cy="3962400"/>
          </a:xfrm>
          <a:prstGeom prst="rect">
            <a:avLst/>
          </a:prstGeom>
          <a:ln w="66675">
            <a:solidFill>
              <a:srgbClr val="0A6A94"/>
            </a:solid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844999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79044" y="2263422"/>
            <a:ext cx="5638800" cy="457200"/>
          </a:xfrm>
        </p:spPr>
        <p:txBody>
          <a:bodyPr>
            <a:noAutofit/>
          </a:bodyPr>
          <a:lstStyle/>
          <a:p>
            <a:pPr algn="ctr"/>
            <a:r>
              <a:rPr lang="en-US" sz="2400" b="1" kern="1200" dirty="0">
                <a:solidFill>
                  <a:schemeClr val="bg2">
                    <a:lumMod val="50000"/>
                  </a:schemeClr>
                </a:solidFill>
                <a:effectLst>
                  <a:outerShdw blurRad="38100" dist="38100" dir="2700000" algn="tl">
                    <a:srgbClr val="000000">
                      <a:alpha val="43137"/>
                    </a:srgbClr>
                  </a:outerShdw>
                </a:effectLst>
                <a:latin typeface="Georgia" pitchFamily="18" charset="0"/>
                <a:ea typeface="+mn-ea"/>
                <a:cs typeface="+mn-cs"/>
              </a:rPr>
              <a:t>be a Partner in Education</a:t>
            </a:r>
            <a:endParaRPr lang="en-US" sz="2400" b="1" dirty="0">
              <a:solidFill>
                <a:schemeClr val="bg2">
                  <a:lumMod val="50000"/>
                </a:schemeClr>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304800" y="2438400"/>
            <a:ext cx="2667000" cy="3886200"/>
          </a:xfrm>
        </p:spPr>
        <p:txBody>
          <a:bodyPr>
            <a:normAutofit fontScale="70000" lnSpcReduction="20000"/>
          </a:bodyPr>
          <a:lstStyle/>
          <a:p>
            <a:pPr>
              <a:spcBef>
                <a:spcPts val="1800"/>
              </a:spcBef>
            </a:pPr>
            <a:r>
              <a:rPr lang="en-US" dirty="0">
                <a:solidFill>
                  <a:schemeClr val="bg2">
                    <a:lumMod val="50000"/>
                  </a:schemeClr>
                </a:solidFill>
                <a:latin typeface="Georgia" panose="02040502050405020303" pitchFamily="18" charset="0"/>
              </a:rPr>
              <a:t>Partnerships are built on </a:t>
            </a:r>
            <a:r>
              <a:rPr lang="en-US" b="1" dirty="0">
                <a:solidFill>
                  <a:schemeClr val="accent6">
                    <a:lumMod val="75000"/>
                  </a:schemeClr>
                </a:solidFill>
                <a:latin typeface="Georgia" panose="02040502050405020303" pitchFamily="18" charset="0"/>
              </a:rPr>
              <a:t>mutually beneficial activities </a:t>
            </a:r>
            <a:r>
              <a:rPr lang="en-US" dirty="0">
                <a:solidFill>
                  <a:schemeClr val="bg2">
                    <a:lumMod val="50000"/>
                  </a:schemeClr>
                </a:solidFill>
                <a:latin typeface="Georgia" panose="02040502050405020303" pitchFamily="18" charset="0"/>
              </a:rPr>
              <a:t>with school needs and business resources as the focus.</a:t>
            </a:r>
          </a:p>
          <a:p>
            <a:pPr>
              <a:spcBef>
                <a:spcPts val="1800"/>
              </a:spcBef>
            </a:pPr>
            <a:r>
              <a:rPr lang="en-US" b="1" dirty="0">
                <a:solidFill>
                  <a:schemeClr val="bg2">
                    <a:lumMod val="50000"/>
                  </a:schemeClr>
                </a:solidFill>
                <a:latin typeface="Georgia" panose="02040502050405020303" pitchFamily="18" charset="0"/>
              </a:rPr>
              <a:t>Partnering is Easy!</a:t>
            </a:r>
          </a:p>
          <a:p>
            <a:pPr>
              <a:spcBef>
                <a:spcPts val="1800"/>
              </a:spcBef>
            </a:pPr>
            <a:r>
              <a:rPr lang="en-US" dirty="0">
                <a:solidFill>
                  <a:schemeClr val="bg2">
                    <a:lumMod val="50000"/>
                  </a:schemeClr>
                </a:solidFill>
                <a:latin typeface="Georgia" panose="02040502050405020303" pitchFamily="18" charset="0"/>
              </a:rPr>
              <a:t>Register online:  </a:t>
            </a:r>
            <a:r>
              <a:rPr lang="en-US" sz="2600" dirty="0">
                <a:solidFill>
                  <a:srgbClr val="0070C0"/>
                </a:solidFill>
                <a:latin typeface="Georgia" panose="02040502050405020303" pitchFamily="18" charset="0"/>
              </a:rPr>
              <a:t>volunteer.ocps.net</a:t>
            </a:r>
            <a:r>
              <a:rPr lang="en-US" dirty="0">
                <a:latin typeface="Georgia" panose="02040502050405020303" pitchFamily="18" charset="0"/>
              </a:rPr>
              <a:t> </a:t>
            </a:r>
          </a:p>
          <a:p>
            <a:pPr>
              <a:spcBef>
                <a:spcPts val="1800"/>
              </a:spcBef>
            </a:pPr>
            <a:r>
              <a:rPr lang="en-US" dirty="0">
                <a:solidFill>
                  <a:schemeClr val="bg2">
                    <a:lumMod val="50000"/>
                  </a:schemeClr>
                </a:solidFill>
                <a:latin typeface="Georgia" panose="02040502050405020303" pitchFamily="18" charset="0"/>
              </a:rPr>
              <a:t>Click on “</a:t>
            </a:r>
            <a:r>
              <a:rPr lang="en-US" dirty="0">
                <a:solidFill>
                  <a:schemeClr val="accent6">
                    <a:lumMod val="75000"/>
                  </a:schemeClr>
                </a:solidFill>
                <a:latin typeface="Georgia" panose="02040502050405020303" pitchFamily="18" charset="0"/>
              </a:rPr>
              <a:t>Get Involved</a:t>
            </a:r>
            <a:r>
              <a:rPr lang="en-US" dirty="0">
                <a:solidFill>
                  <a:schemeClr val="bg2">
                    <a:lumMod val="50000"/>
                  </a:schemeClr>
                </a:solidFill>
                <a:latin typeface="Georgia" panose="02040502050405020303" pitchFamily="18" charset="0"/>
              </a:rPr>
              <a:t>”</a:t>
            </a:r>
          </a:p>
          <a:p>
            <a:pPr>
              <a:spcBef>
                <a:spcPts val="1800"/>
              </a:spcBef>
            </a:pPr>
            <a:r>
              <a:rPr lang="en-US" dirty="0">
                <a:solidFill>
                  <a:schemeClr val="bg2">
                    <a:lumMod val="50000"/>
                  </a:schemeClr>
                </a:solidFill>
                <a:latin typeface="Georgia" panose="02040502050405020303" pitchFamily="18" charset="0"/>
              </a:rPr>
              <a:t>Search for an Opportunity</a:t>
            </a:r>
          </a:p>
          <a:p>
            <a:pPr>
              <a:spcBef>
                <a:spcPts val="1800"/>
              </a:spcBef>
            </a:pPr>
            <a:r>
              <a:rPr lang="en-US" dirty="0">
                <a:solidFill>
                  <a:schemeClr val="bg2">
                    <a:lumMod val="50000"/>
                  </a:schemeClr>
                </a:solidFill>
                <a:latin typeface="Georgia" panose="02040502050405020303" pitchFamily="18" charset="0"/>
              </a:rPr>
              <a:t>Look for our school name and sign-up for “</a:t>
            </a:r>
            <a:r>
              <a:rPr lang="en-US" b="1" dirty="0">
                <a:solidFill>
                  <a:schemeClr val="bg2">
                    <a:lumMod val="50000"/>
                  </a:schemeClr>
                </a:solidFill>
                <a:latin typeface="Georgia" panose="02040502050405020303" pitchFamily="18" charset="0"/>
              </a:rPr>
              <a:t>Become a Partner in Education</a:t>
            </a:r>
            <a:r>
              <a:rPr lang="en-US" dirty="0">
                <a:latin typeface="Georgia" panose="02040502050405020303" pitchFamily="18" charset="0"/>
              </a:rPr>
              <a:t>” </a:t>
            </a:r>
            <a:r>
              <a:rPr lang="en-US" dirty="0">
                <a:solidFill>
                  <a:srgbClr val="FF6600"/>
                </a:solidFill>
                <a:latin typeface="Georgia" panose="02040502050405020303" pitchFamily="18" charset="0"/>
              </a:rPr>
              <a:t>opportunity</a:t>
            </a:r>
            <a:r>
              <a:rPr lang="en-US" dirty="0">
                <a:solidFill>
                  <a:schemeClr val="bg2">
                    <a:lumMod val="50000"/>
                  </a:schemeClr>
                </a:solidFill>
                <a:latin typeface="Georgia" panose="02040502050405020303" pitchFamily="18" charset="0"/>
              </a:rPr>
              <a:t>.</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3213" b="40960"/>
          <a:stretch/>
        </p:blipFill>
        <p:spPr bwMode="auto">
          <a:xfrm>
            <a:off x="3112911" y="2913671"/>
            <a:ext cx="5638800" cy="2935657"/>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3276600" y="1839540"/>
            <a:ext cx="1983235" cy="461665"/>
          </a:xfrm>
          <a:prstGeom prst="rect">
            <a:avLst/>
          </a:prstGeom>
        </p:spPr>
        <p:txBody>
          <a:bodyPr wrap="none">
            <a:spAutoFit/>
          </a:bodyPr>
          <a:lstStyle/>
          <a:p>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Register </a:t>
            </a:r>
            <a:r>
              <a:rPr lang="en-US" sz="2400" b="1" dirty="0">
                <a:solidFill>
                  <a:schemeClr val="bg2">
                    <a:lumMod val="50000"/>
                  </a:schemeClr>
                </a:solidFill>
                <a:effectLst>
                  <a:outerShdw blurRad="38100" dist="38100" dir="2700000" algn="tl">
                    <a:srgbClr val="000000">
                      <a:alpha val="43137"/>
                    </a:srgbClr>
                  </a:outerShdw>
                </a:effectLst>
                <a:latin typeface="Georgia" pitchFamily="18" charset="0"/>
              </a:rPr>
              <a:t>to </a:t>
            </a:r>
            <a:endParaRPr lang="en-US" sz="2400" dirty="0"/>
          </a:p>
        </p:txBody>
      </p:sp>
    </p:spTree>
    <p:extLst>
      <p:ext uri="{BB962C8B-B14F-4D97-AF65-F5344CB8AC3E}">
        <p14:creationId xmlns:p14="http://schemas.microsoft.com/office/powerpoint/2010/main" val="16381360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111" y="990600"/>
            <a:ext cx="5576869" cy="609600"/>
          </a:xfrm>
        </p:spPr>
        <p:txBody>
          <a:bodyPr>
            <a:normAutofit/>
          </a:bodyPr>
          <a:lstStyle/>
          <a:p>
            <a:pPr algn="ct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Our Partners in Education</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4" name="Picture 3">
            <a:extLst>
              <a:ext uri="{FF2B5EF4-FFF2-40B4-BE49-F238E27FC236}">
                <a16:creationId xmlns:a16="http://schemas.microsoft.com/office/drawing/2014/main" id="{ED8407F0-36E0-4D8F-8093-836329C0C012}"/>
              </a:ext>
            </a:extLst>
          </p:cNvPr>
          <p:cNvPicPr>
            <a:picLocks noChangeAspect="1"/>
          </p:cNvPicPr>
          <p:nvPr/>
        </p:nvPicPr>
        <p:blipFill rotWithShape="1">
          <a:blip r:embed="rId4"/>
          <a:srcRect l="40138" t="35098" r="48993" b="54620"/>
          <a:stretch/>
        </p:blipFill>
        <p:spPr>
          <a:xfrm>
            <a:off x="306648" y="3867756"/>
            <a:ext cx="1770936" cy="942345"/>
          </a:xfrm>
          <a:prstGeom prst="rect">
            <a:avLst/>
          </a:prstGeom>
        </p:spPr>
      </p:pic>
      <p:pic>
        <p:nvPicPr>
          <p:cNvPr id="5" name="Picture 4">
            <a:extLst>
              <a:ext uri="{FF2B5EF4-FFF2-40B4-BE49-F238E27FC236}">
                <a16:creationId xmlns:a16="http://schemas.microsoft.com/office/drawing/2014/main" id="{DAF7EC7C-E1F6-45AD-8299-10335B4EF9DB}"/>
              </a:ext>
            </a:extLst>
          </p:cNvPr>
          <p:cNvPicPr>
            <a:picLocks noChangeAspect="1"/>
          </p:cNvPicPr>
          <p:nvPr/>
        </p:nvPicPr>
        <p:blipFill>
          <a:blip r:embed="rId5"/>
          <a:stretch>
            <a:fillRect/>
          </a:stretch>
        </p:blipFill>
        <p:spPr>
          <a:xfrm>
            <a:off x="6286710" y="5467280"/>
            <a:ext cx="1726959" cy="1103095"/>
          </a:xfrm>
          <a:prstGeom prst="rect">
            <a:avLst/>
          </a:prstGeom>
        </p:spPr>
      </p:pic>
      <p:pic>
        <p:nvPicPr>
          <p:cNvPr id="6" name="Picture 5">
            <a:extLst>
              <a:ext uri="{FF2B5EF4-FFF2-40B4-BE49-F238E27FC236}">
                <a16:creationId xmlns:a16="http://schemas.microsoft.com/office/drawing/2014/main" id="{5D4D1A3B-D386-4252-9855-697DF7F55C6D}"/>
              </a:ext>
            </a:extLst>
          </p:cNvPr>
          <p:cNvPicPr>
            <a:picLocks noChangeAspect="1"/>
          </p:cNvPicPr>
          <p:nvPr/>
        </p:nvPicPr>
        <p:blipFill>
          <a:blip r:embed="rId6"/>
          <a:stretch>
            <a:fillRect/>
          </a:stretch>
        </p:blipFill>
        <p:spPr>
          <a:xfrm rot="925810">
            <a:off x="2959130" y="5464319"/>
            <a:ext cx="1996212" cy="495734"/>
          </a:xfrm>
          <a:prstGeom prst="rect">
            <a:avLst/>
          </a:prstGeom>
        </p:spPr>
      </p:pic>
      <p:sp>
        <p:nvSpPr>
          <p:cNvPr id="7" name="TextBox 6">
            <a:extLst>
              <a:ext uri="{FF2B5EF4-FFF2-40B4-BE49-F238E27FC236}">
                <a16:creationId xmlns:a16="http://schemas.microsoft.com/office/drawing/2014/main" id="{93F11418-FB3A-46DF-9E1D-1FD0BBE7098C}"/>
              </a:ext>
            </a:extLst>
          </p:cNvPr>
          <p:cNvSpPr txBox="1"/>
          <p:nvPr/>
        </p:nvSpPr>
        <p:spPr>
          <a:xfrm>
            <a:off x="5889959" y="3786899"/>
            <a:ext cx="1726960" cy="738664"/>
          </a:xfrm>
          <a:prstGeom prst="rect">
            <a:avLst/>
          </a:prstGeom>
          <a:noFill/>
        </p:spPr>
        <p:txBody>
          <a:bodyPr wrap="square" rtlCol="0">
            <a:spAutoFit/>
          </a:bodyPr>
          <a:lstStyle/>
          <a:p>
            <a:pPr algn="ctr"/>
            <a:r>
              <a:rPr lang="en-US" sz="1400" i="1" dirty="0"/>
              <a:t>CMB Martial Arts Academy Orlando</a:t>
            </a:r>
          </a:p>
        </p:txBody>
      </p:sp>
      <p:pic>
        <p:nvPicPr>
          <p:cNvPr id="8" name="Picture 7">
            <a:extLst>
              <a:ext uri="{FF2B5EF4-FFF2-40B4-BE49-F238E27FC236}">
                <a16:creationId xmlns:a16="http://schemas.microsoft.com/office/drawing/2014/main" id="{1C01516F-50D3-4564-A3DB-BB0377FC2C87}"/>
              </a:ext>
            </a:extLst>
          </p:cNvPr>
          <p:cNvPicPr>
            <a:picLocks noChangeAspect="1"/>
          </p:cNvPicPr>
          <p:nvPr/>
        </p:nvPicPr>
        <p:blipFill rotWithShape="1">
          <a:blip r:embed="rId7"/>
          <a:srcRect l="34570" t="34348" r="30450" b="49762"/>
          <a:stretch/>
        </p:blipFill>
        <p:spPr>
          <a:xfrm>
            <a:off x="166647" y="1679495"/>
            <a:ext cx="2861319" cy="731146"/>
          </a:xfrm>
          <a:prstGeom prst="rect">
            <a:avLst/>
          </a:prstGeom>
        </p:spPr>
      </p:pic>
      <p:pic>
        <p:nvPicPr>
          <p:cNvPr id="10" name="Picture 9">
            <a:extLst>
              <a:ext uri="{FF2B5EF4-FFF2-40B4-BE49-F238E27FC236}">
                <a16:creationId xmlns:a16="http://schemas.microsoft.com/office/drawing/2014/main" id="{50F30ECB-0AF3-46BD-813A-3ACE36D1A207}"/>
              </a:ext>
            </a:extLst>
          </p:cNvPr>
          <p:cNvPicPr>
            <a:picLocks noChangeAspect="1"/>
          </p:cNvPicPr>
          <p:nvPr/>
        </p:nvPicPr>
        <p:blipFill>
          <a:blip r:embed="rId8"/>
          <a:stretch>
            <a:fillRect/>
          </a:stretch>
        </p:blipFill>
        <p:spPr>
          <a:xfrm>
            <a:off x="2514185" y="3895500"/>
            <a:ext cx="1857612" cy="804965"/>
          </a:xfrm>
          <a:prstGeom prst="rect">
            <a:avLst/>
          </a:prstGeom>
        </p:spPr>
      </p:pic>
      <p:pic>
        <p:nvPicPr>
          <p:cNvPr id="11" name="Picture 10">
            <a:extLst>
              <a:ext uri="{FF2B5EF4-FFF2-40B4-BE49-F238E27FC236}">
                <a16:creationId xmlns:a16="http://schemas.microsoft.com/office/drawing/2014/main" id="{E81227C8-6B53-4A7D-A89C-7E8DDFF5617E}"/>
              </a:ext>
            </a:extLst>
          </p:cNvPr>
          <p:cNvPicPr>
            <a:picLocks noChangeAspect="1"/>
          </p:cNvPicPr>
          <p:nvPr/>
        </p:nvPicPr>
        <p:blipFill>
          <a:blip r:embed="rId9"/>
          <a:stretch>
            <a:fillRect/>
          </a:stretch>
        </p:blipFill>
        <p:spPr>
          <a:xfrm rot="21078567">
            <a:off x="323056" y="4996285"/>
            <a:ext cx="1987989" cy="667801"/>
          </a:xfrm>
          <a:prstGeom prst="rect">
            <a:avLst/>
          </a:prstGeom>
        </p:spPr>
      </p:pic>
      <p:pic>
        <p:nvPicPr>
          <p:cNvPr id="12" name="Picture 11">
            <a:extLst>
              <a:ext uri="{FF2B5EF4-FFF2-40B4-BE49-F238E27FC236}">
                <a16:creationId xmlns:a16="http://schemas.microsoft.com/office/drawing/2014/main" id="{1FB61A35-142B-4B5D-A300-CD29DB4BE2EF}"/>
              </a:ext>
            </a:extLst>
          </p:cNvPr>
          <p:cNvPicPr>
            <a:picLocks noChangeAspect="1"/>
          </p:cNvPicPr>
          <p:nvPr/>
        </p:nvPicPr>
        <p:blipFill>
          <a:blip r:embed="rId10"/>
          <a:stretch>
            <a:fillRect/>
          </a:stretch>
        </p:blipFill>
        <p:spPr>
          <a:xfrm>
            <a:off x="889547" y="5870562"/>
            <a:ext cx="2443768" cy="769334"/>
          </a:xfrm>
          <a:prstGeom prst="rect">
            <a:avLst/>
          </a:prstGeom>
        </p:spPr>
      </p:pic>
      <p:pic>
        <p:nvPicPr>
          <p:cNvPr id="14" name="Picture 13">
            <a:extLst>
              <a:ext uri="{FF2B5EF4-FFF2-40B4-BE49-F238E27FC236}">
                <a16:creationId xmlns:a16="http://schemas.microsoft.com/office/drawing/2014/main" id="{D51677C9-9072-484D-B7CD-8605E057982D}"/>
              </a:ext>
            </a:extLst>
          </p:cNvPr>
          <p:cNvPicPr>
            <a:picLocks noChangeAspect="1"/>
          </p:cNvPicPr>
          <p:nvPr/>
        </p:nvPicPr>
        <p:blipFill rotWithShape="1">
          <a:blip r:embed="rId11"/>
          <a:srcRect l="24298" t="10625" r="27015" b="48769"/>
          <a:stretch/>
        </p:blipFill>
        <p:spPr>
          <a:xfrm>
            <a:off x="4425333" y="4591072"/>
            <a:ext cx="2388358" cy="778084"/>
          </a:xfrm>
          <a:prstGeom prst="rect">
            <a:avLst/>
          </a:prstGeom>
        </p:spPr>
      </p:pic>
      <p:pic>
        <p:nvPicPr>
          <p:cNvPr id="15" name="Picture 14">
            <a:extLst>
              <a:ext uri="{FF2B5EF4-FFF2-40B4-BE49-F238E27FC236}">
                <a16:creationId xmlns:a16="http://schemas.microsoft.com/office/drawing/2014/main" id="{660552C2-5335-4B46-8BEE-9CE60C15617F}"/>
              </a:ext>
            </a:extLst>
          </p:cNvPr>
          <p:cNvPicPr>
            <a:picLocks noChangeAspect="1"/>
          </p:cNvPicPr>
          <p:nvPr/>
        </p:nvPicPr>
        <p:blipFill>
          <a:blip r:embed="rId12"/>
          <a:stretch>
            <a:fillRect/>
          </a:stretch>
        </p:blipFill>
        <p:spPr>
          <a:xfrm rot="20859826">
            <a:off x="2488268" y="2926124"/>
            <a:ext cx="1867241" cy="533497"/>
          </a:xfrm>
          <a:prstGeom prst="rect">
            <a:avLst/>
          </a:prstGeom>
        </p:spPr>
      </p:pic>
      <p:pic>
        <p:nvPicPr>
          <p:cNvPr id="16" name="Picture 15">
            <a:extLst>
              <a:ext uri="{FF2B5EF4-FFF2-40B4-BE49-F238E27FC236}">
                <a16:creationId xmlns:a16="http://schemas.microsoft.com/office/drawing/2014/main" id="{60B3CE98-C066-4620-8BC9-B98D2B5B5FE3}"/>
              </a:ext>
            </a:extLst>
          </p:cNvPr>
          <p:cNvPicPr>
            <a:picLocks noChangeAspect="1"/>
          </p:cNvPicPr>
          <p:nvPr/>
        </p:nvPicPr>
        <p:blipFill>
          <a:blip r:embed="rId13"/>
          <a:stretch>
            <a:fillRect/>
          </a:stretch>
        </p:blipFill>
        <p:spPr>
          <a:xfrm rot="20846636">
            <a:off x="6911129" y="4526317"/>
            <a:ext cx="2190750" cy="819150"/>
          </a:xfrm>
          <a:prstGeom prst="rect">
            <a:avLst/>
          </a:prstGeom>
        </p:spPr>
      </p:pic>
      <p:pic>
        <p:nvPicPr>
          <p:cNvPr id="17" name="Picture 16">
            <a:extLst>
              <a:ext uri="{FF2B5EF4-FFF2-40B4-BE49-F238E27FC236}">
                <a16:creationId xmlns:a16="http://schemas.microsoft.com/office/drawing/2014/main" id="{6C981FB0-5D4C-40D9-8803-441BA33BC9F4}"/>
              </a:ext>
            </a:extLst>
          </p:cNvPr>
          <p:cNvPicPr>
            <a:picLocks noChangeAspect="1"/>
          </p:cNvPicPr>
          <p:nvPr/>
        </p:nvPicPr>
        <p:blipFill>
          <a:blip r:embed="rId14"/>
          <a:stretch>
            <a:fillRect/>
          </a:stretch>
        </p:blipFill>
        <p:spPr>
          <a:xfrm>
            <a:off x="6354579" y="2553558"/>
            <a:ext cx="1591220" cy="1136586"/>
          </a:xfrm>
          <a:prstGeom prst="rect">
            <a:avLst/>
          </a:prstGeom>
        </p:spPr>
      </p:pic>
      <p:pic>
        <p:nvPicPr>
          <p:cNvPr id="19" name="Picture 18">
            <a:extLst>
              <a:ext uri="{FF2B5EF4-FFF2-40B4-BE49-F238E27FC236}">
                <a16:creationId xmlns:a16="http://schemas.microsoft.com/office/drawing/2014/main" id="{3EA1BC58-AC86-4642-AF8B-0C150A4697D6}"/>
              </a:ext>
            </a:extLst>
          </p:cNvPr>
          <p:cNvPicPr>
            <a:picLocks noChangeAspect="1"/>
          </p:cNvPicPr>
          <p:nvPr/>
        </p:nvPicPr>
        <p:blipFill>
          <a:blip r:embed="rId15"/>
          <a:stretch>
            <a:fillRect/>
          </a:stretch>
        </p:blipFill>
        <p:spPr>
          <a:xfrm rot="663363">
            <a:off x="4571565" y="3433320"/>
            <a:ext cx="1100277" cy="950239"/>
          </a:xfrm>
          <a:prstGeom prst="rect">
            <a:avLst/>
          </a:prstGeom>
        </p:spPr>
      </p:pic>
      <p:pic>
        <p:nvPicPr>
          <p:cNvPr id="21" name="Picture 20">
            <a:extLst>
              <a:ext uri="{FF2B5EF4-FFF2-40B4-BE49-F238E27FC236}">
                <a16:creationId xmlns:a16="http://schemas.microsoft.com/office/drawing/2014/main" id="{66830F13-6325-4860-9562-6B75490F4E7B}"/>
              </a:ext>
            </a:extLst>
          </p:cNvPr>
          <p:cNvPicPr>
            <a:picLocks noChangeAspect="1"/>
          </p:cNvPicPr>
          <p:nvPr/>
        </p:nvPicPr>
        <p:blipFill>
          <a:blip r:embed="rId16"/>
          <a:stretch>
            <a:fillRect/>
          </a:stretch>
        </p:blipFill>
        <p:spPr>
          <a:xfrm>
            <a:off x="5355532" y="2360156"/>
            <a:ext cx="929352" cy="900819"/>
          </a:xfrm>
          <a:prstGeom prst="rect">
            <a:avLst/>
          </a:prstGeom>
        </p:spPr>
      </p:pic>
      <p:pic>
        <p:nvPicPr>
          <p:cNvPr id="22" name="Picture 21">
            <a:extLst>
              <a:ext uri="{FF2B5EF4-FFF2-40B4-BE49-F238E27FC236}">
                <a16:creationId xmlns:a16="http://schemas.microsoft.com/office/drawing/2014/main" id="{F1A685B9-E549-4CEC-81A3-BCFD7366FEB3}"/>
              </a:ext>
            </a:extLst>
          </p:cNvPr>
          <p:cNvPicPr>
            <a:picLocks noChangeAspect="1"/>
          </p:cNvPicPr>
          <p:nvPr/>
        </p:nvPicPr>
        <p:blipFill>
          <a:blip r:embed="rId17"/>
          <a:stretch>
            <a:fillRect/>
          </a:stretch>
        </p:blipFill>
        <p:spPr>
          <a:xfrm rot="372751">
            <a:off x="7903063" y="3701295"/>
            <a:ext cx="1143000" cy="561975"/>
          </a:xfrm>
          <a:prstGeom prst="rect">
            <a:avLst/>
          </a:prstGeom>
        </p:spPr>
      </p:pic>
      <p:pic>
        <p:nvPicPr>
          <p:cNvPr id="23" name="Picture 22">
            <a:extLst>
              <a:ext uri="{FF2B5EF4-FFF2-40B4-BE49-F238E27FC236}">
                <a16:creationId xmlns:a16="http://schemas.microsoft.com/office/drawing/2014/main" id="{D47684D7-5E31-46AC-B8CA-DF351A97CE76}"/>
              </a:ext>
            </a:extLst>
          </p:cNvPr>
          <p:cNvPicPr>
            <a:picLocks noChangeAspect="1"/>
          </p:cNvPicPr>
          <p:nvPr/>
        </p:nvPicPr>
        <p:blipFill>
          <a:blip r:embed="rId18"/>
          <a:stretch>
            <a:fillRect/>
          </a:stretch>
        </p:blipFill>
        <p:spPr>
          <a:xfrm>
            <a:off x="3676973" y="1759764"/>
            <a:ext cx="1444730" cy="911922"/>
          </a:xfrm>
          <a:prstGeom prst="rect">
            <a:avLst/>
          </a:prstGeom>
        </p:spPr>
      </p:pic>
      <p:pic>
        <p:nvPicPr>
          <p:cNvPr id="24" name="Picture 23">
            <a:extLst>
              <a:ext uri="{FF2B5EF4-FFF2-40B4-BE49-F238E27FC236}">
                <a16:creationId xmlns:a16="http://schemas.microsoft.com/office/drawing/2014/main" id="{93A8EEED-D108-44BF-B6C6-343392897850}"/>
              </a:ext>
            </a:extLst>
          </p:cNvPr>
          <p:cNvPicPr>
            <a:picLocks noChangeAspect="1"/>
          </p:cNvPicPr>
          <p:nvPr/>
        </p:nvPicPr>
        <p:blipFill rotWithShape="1">
          <a:blip r:embed="rId19"/>
          <a:srcRect l="23934" r="18581"/>
          <a:stretch/>
        </p:blipFill>
        <p:spPr>
          <a:xfrm>
            <a:off x="820779" y="2542253"/>
            <a:ext cx="1290652" cy="886747"/>
          </a:xfrm>
          <a:prstGeom prst="rect">
            <a:avLst/>
          </a:prstGeom>
        </p:spPr>
      </p:pic>
    </p:spTree>
    <p:extLst>
      <p:ext uri="{BB962C8B-B14F-4D97-AF65-F5344CB8AC3E}">
        <p14:creationId xmlns:p14="http://schemas.microsoft.com/office/powerpoint/2010/main" val="3256680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77333" y="1824887"/>
            <a:ext cx="6333067" cy="685800"/>
          </a:xfrm>
        </p:spPr>
        <p:txBody>
          <a:bodyPr>
            <a:normAutofit fontScale="90000"/>
          </a:bodyPr>
          <a:lstStyle/>
          <a:p>
            <a:pPr algn="ct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School Improvement Plan </a:t>
            </a:r>
            <a:b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b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Receives Business partner Input</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6" name="Content Placeholder 5">
            <a:extLst>
              <a:ext uri="{FF2B5EF4-FFF2-40B4-BE49-F238E27FC236}">
                <a16:creationId xmlns:a16="http://schemas.microsoft.com/office/drawing/2014/main" id="{CD021112-2297-4213-888C-74029216071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191000" y="2777204"/>
            <a:ext cx="4186960" cy="3140220"/>
          </a:xfrm>
        </p:spPr>
      </p:pic>
      <p:sp>
        <p:nvSpPr>
          <p:cNvPr id="4" name="Title 1"/>
          <p:cNvSpPr txBox="1">
            <a:spLocks/>
          </p:cNvSpPr>
          <p:nvPr/>
        </p:nvSpPr>
        <p:spPr>
          <a:xfrm>
            <a:off x="-2822" y="773369"/>
            <a:ext cx="5576869" cy="6096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Partners in Education</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sp>
        <p:nvSpPr>
          <p:cNvPr id="7" name="Content Placeholder 5">
            <a:extLst>
              <a:ext uri="{FF2B5EF4-FFF2-40B4-BE49-F238E27FC236}">
                <a16:creationId xmlns:a16="http://schemas.microsoft.com/office/drawing/2014/main" id="{C8E12020-5B5E-45D6-AA46-298B107C8AE8}"/>
              </a:ext>
            </a:extLst>
          </p:cNvPr>
          <p:cNvSpPr txBox="1">
            <a:spLocks/>
          </p:cNvSpPr>
          <p:nvPr/>
        </p:nvSpPr>
        <p:spPr>
          <a:xfrm>
            <a:off x="1219200" y="2737160"/>
            <a:ext cx="2330116" cy="31802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lnSpc>
                <a:spcPct val="120000"/>
              </a:lnSpc>
              <a:spcBef>
                <a:spcPts val="0"/>
              </a:spcBef>
              <a:spcAft>
                <a:spcPts val="600"/>
              </a:spcAft>
              <a:buFont typeface="Arial" panose="020B0604020202020204" pitchFamily="34" charset="0"/>
              <a:buNone/>
            </a:pPr>
            <a:r>
              <a:rPr lang="en-US" sz="1800" dirty="0">
                <a:latin typeface="Bookman Old Style" panose="02050604050505020204" pitchFamily="18" charset="0"/>
              </a:rPr>
              <a:t>Windy Ridge receives input from a community business member</a:t>
            </a:r>
          </a:p>
          <a:p>
            <a:pPr marL="0" indent="0" algn="ctr">
              <a:lnSpc>
                <a:spcPct val="120000"/>
              </a:lnSpc>
              <a:spcBef>
                <a:spcPts val="0"/>
              </a:spcBef>
              <a:spcAft>
                <a:spcPts val="600"/>
              </a:spcAft>
              <a:buFont typeface="Arial" panose="020B0604020202020204" pitchFamily="34" charset="0"/>
              <a:buNone/>
            </a:pPr>
            <a:r>
              <a:rPr lang="en-US" sz="1800" dirty="0">
                <a:latin typeface="Broadway" panose="04040905080B02020502" pitchFamily="82" charset="0"/>
              </a:rPr>
              <a:t>Kurt Meusel</a:t>
            </a:r>
          </a:p>
          <a:p>
            <a:pPr marL="0" indent="0" algn="ctr">
              <a:lnSpc>
                <a:spcPct val="120000"/>
              </a:lnSpc>
              <a:spcBef>
                <a:spcPts val="0"/>
              </a:spcBef>
              <a:spcAft>
                <a:spcPts val="600"/>
              </a:spcAft>
              <a:buFont typeface="Arial" panose="020B0604020202020204" pitchFamily="34" charset="0"/>
              <a:buNone/>
            </a:pPr>
            <a:r>
              <a:rPr lang="en-US" sz="1800" dirty="0">
                <a:latin typeface="Broadway" panose="04040905080B02020502" pitchFamily="82" charset="0"/>
              </a:rPr>
              <a:t>Gaylord Palms Resort &amp; Convention Center</a:t>
            </a:r>
          </a:p>
        </p:txBody>
      </p:sp>
      <p:cxnSp>
        <p:nvCxnSpPr>
          <p:cNvPr id="9" name="Straight Arrow Connector 8">
            <a:extLst>
              <a:ext uri="{FF2B5EF4-FFF2-40B4-BE49-F238E27FC236}">
                <a16:creationId xmlns:a16="http://schemas.microsoft.com/office/drawing/2014/main" id="{FB251E7C-E1E1-4743-AE4A-DC1439A3BF0A}"/>
              </a:ext>
            </a:extLst>
          </p:cNvPr>
          <p:cNvCxnSpPr>
            <a:cxnSpLocks/>
          </p:cNvCxnSpPr>
          <p:nvPr/>
        </p:nvCxnSpPr>
        <p:spPr>
          <a:xfrm>
            <a:off x="3200400" y="3048000"/>
            <a:ext cx="2025316" cy="381000"/>
          </a:xfrm>
          <a:prstGeom prst="straightConnector1">
            <a:avLst/>
          </a:prstGeom>
          <a:ln w="8255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4184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14400"/>
            <a:ext cx="5486400" cy="762000"/>
          </a:xfrm>
        </p:spPr>
        <p:txBody>
          <a:bodyPr>
            <a:normAutofit/>
          </a:bodyPr>
          <a:lstStyle/>
          <a:p>
            <a:pPr algn="ct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Business Partners </a:t>
            </a:r>
            <a:b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b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Donate Their Resources</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5" name="Content Placeholder 4">
            <a:extLst>
              <a:ext uri="{FF2B5EF4-FFF2-40B4-BE49-F238E27FC236}">
                <a16:creationId xmlns:a16="http://schemas.microsoft.com/office/drawing/2014/main" id="{73EF3585-AA38-4EDE-8FAC-529578EE725E}"/>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914400" y="1903629"/>
            <a:ext cx="3382119" cy="2536589"/>
          </a:xfrm>
        </p:spPr>
      </p:pic>
      <p:pic>
        <p:nvPicPr>
          <p:cNvPr id="7" name="Picture 6">
            <a:extLst>
              <a:ext uri="{FF2B5EF4-FFF2-40B4-BE49-F238E27FC236}">
                <a16:creationId xmlns:a16="http://schemas.microsoft.com/office/drawing/2014/main" id="{8E0F4059-8B2D-4A09-9BD2-060F4B626FB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166" t="24445" r="16667" b="3333"/>
          <a:stretch/>
        </p:blipFill>
        <p:spPr>
          <a:xfrm>
            <a:off x="5257800" y="1992194"/>
            <a:ext cx="2798298"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2">
            <a:extLst>
              <a:ext uri="{FF2B5EF4-FFF2-40B4-BE49-F238E27FC236}">
                <a16:creationId xmlns:a16="http://schemas.microsoft.com/office/drawing/2014/main" id="{4DAC36A6-3B82-4DDD-B8E9-21D9CD1D02CF}"/>
              </a:ext>
            </a:extLst>
          </p:cNvPr>
          <p:cNvSpPr/>
          <p:nvPr/>
        </p:nvSpPr>
        <p:spPr>
          <a:xfrm>
            <a:off x="427881" y="4526042"/>
            <a:ext cx="8258919" cy="1569660"/>
          </a:xfrm>
          <a:prstGeom prst="rect">
            <a:avLst/>
          </a:prstGeom>
        </p:spPr>
        <p:txBody>
          <a:bodyPr wrap="square">
            <a:spAutoFit/>
          </a:bodyPr>
          <a:lstStyle/>
          <a:p>
            <a:pPr algn="just"/>
            <a:r>
              <a:rPr lang="en-US" sz="1600" dirty="0"/>
              <a:t>The ESE department was able to make major improvements to their play area this year. </a:t>
            </a:r>
            <a:r>
              <a:rPr lang="en-US" sz="1600" b="1" dirty="0"/>
              <a:t>Orchard Hardware Supply </a:t>
            </a:r>
            <a:r>
              <a:rPr lang="en-US" sz="1600" dirty="0"/>
              <a:t>provided help during a clean up of the area and rubber mulch for weed control. </a:t>
            </a:r>
            <a:r>
              <a:rPr lang="en-US" sz="1600" b="1" dirty="0"/>
              <a:t>Firehouse Subs </a:t>
            </a:r>
            <a:r>
              <a:rPr lang="en-US" sz="1600" dirty="0"/>
              <a:t>fed the crew during all their hard work. </a:t>
            </a:r>
            <a:r>
              <a:rPr lang="en-US" sz="1600" b="1" dirty="0"/>
              <a:t>Maddy’s Mission </a:t>
            </a:r>
            <a:r>
              <a:rPr lang="en-US" sz="1600" dirty="0"/>
              <a:t>to Help gave a very generous donation that enabled us to purchase toys, special needs bicycles and therapy items. There are plans for more improvements to be made in the future as well.</a:t>
            </a:r>
          </a:p>
        </p:txBody>
      </p:sp>
    </p:spTree>
    <p:extLst>
      <p:ext uri="{BB962C8B-B14F-4D97-AF65-F5344CB8AC3E}">
        <p14:creationId xmlns:p14="http://schemas.microsoft.com/office/powerpoint/2010/main" val="7370991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4648200" cy="914400"/>
          </a:xfrm>
        </p:spPr>
        <p:txBody>
          <a:bodyPr>
            <a:normAutofit fontScale="90000"/>
          </a:bodyPr>
          <a:lstStyle/>
          <a:p>
            <a:pPr algn="l"/>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Business Partners </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Donate Their Resources </a:t>
            </a: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Continued</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4" name="Picture 3">
            <a:extLst>
              <a:ext uri="{FF2B5EF4-FFF2-40B4-BE49-F238E27FC236}">
                <a16:creationId xmlns:a16="http://schemas.microsoft.com/office/drawing/2014/main" id="{38ACE80A-2B07-4EEB-A740-3064D188E0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001" b="22222"/>
          <a:stretch/>
        </p:blipFill>
        <p:spPr>
          <a:xfrm>
            <a:off x="457200" y="2026023"/>
            <a:ext cx="2685950" cy="2758902"/>
          </a:xfrm>
          <a:prstGeom prst="rect">
            <a:avLst/>
          </a:prstGeom>
        </p:spPr>
      </p:pic>
      <p:pic>
        <p:nvPicPr>
          <p:cNvPr id="6" name="Picture 5">
            <a:extLst>
              <a:ext uri="{FF2B5EF4-FFF2-40B4-BE49-F238E27FC236}">
                <a16:creationId xmlns:a16="http://schemas.microsoft.com/office/drawing/2014/main" id="{CF5739CE-182F-46BA-BDB3-3EDAC8D064BF}"/>
              </a:ext>
            </a:extLst>
          </p:cNvPr>
          <p:cNvPicPr>
            <a:picLocks noChangeAspect="1"/>
          </p:cNvPicPr>
          <p:nvPr/>
        </p:nvPicPr>
        <p:blipFill>
          <a:blip r:embed="rId5"/>
          <a:stretch>
            <a:fillRect/>
          </a:stretch>
        </p:blipFill>
        <p:spPr>
          <a:xfrm>
            <a:off x="6629400" y="2561682"/>
            <a:ext cx="2276289" cy="3416320"/>
          </a:xfrm>
          <a:prstGeom prst="rect">
            <a:avLst/>
          </a:prstGeom>
          <a:ln w="38100">
            <a:solidFill>
              <a:schemeClr val="accent6">
                <a:lumMod val="40000"/>
                <a:lumOff val="60000"/>
              </a:schemeClr>
            </a:solidFill>
          </a:ln>
        </p:spPr>
      </p:pic>
      <p:sp>
        <p:nvSpPr>
          <p:cNvPr id="7" name="TextBox 6">
            <a:extLst>
              <a:ext uri="{FF2B5EF4-FFF2-40B4-BE49-F238E27FC236}">
                <a16:creationId xmlns:a16="http://schemas.microsoft.com/office/drawing/2014/main" id="{C1F66079-4C3C-462F-85BF-246E7021DA0B}"/>
              </a:ext>
            </a:extLst>
          </p:cNvPr>
          <p:cNvSpPr txBox="1"/>
          <p:nvPr/>
        </p:nvSpPr>
        <p:spPr>
          <a:xfrm>
            <a:off x="457201" y="4808451"/>
            <a:ext cx="2674144" cy="1169551"/>
          </a:xfrm>
          <a:prstGeom prst="rect">
            <a:avLst/>
          </a:prstGeom>
          <a:noFill/>
        </p:spPr>
        <p:txBody>
          <a:bodyPr wrap="square" rtlCol="0">
            <a:spAutoFit/>
          </a:bodyPr>
          <a:lstStyle/>
          <a:p>
            <a:pPr algn="ctr"/>
            <a:r>
              <a:rPr lang="en-US" sz="1400" b="1" dirty="0"/>
              <a:t>Nothing Bundt Cakes </a:t>
            </a:r>
            <a:r>
              <a:rPr lang="en-US" sz="1400" dirty="0"/>
              <a:t>donates to both the Father-Daughter Dance and Teacher Appreciation Luncheon.</a:t>
            </a:r>
          </a:p>
        </p:txBody>
      </p:sp>
      <p:sp>
        <p:nvSpPr>
          <p:cNvPr id="8" name="Rectangle 7">
            <a:extLst>
              <a:ext uri="{FF2B5EF4-FFF2-40B4-BE49-F238E27FC236}">
                <a16:creationId xmlns:a16="http://schemas.microsoft.com/office/drawing/2014/main" id="{326F7428-A3F1-4939-9AA3-F97219E5E2E7}"/>
              </a:ext>
            </a:extLst>
          </p:cNvPr>
          <p:cNvSpPr/>
          <p:nvPr/>
        </p:nvSpPr>
        <p:spPr>
          <a:xfrm>
            <a:off x="3733800" y="1988272"/>
            <a:ext cx="2719389" cy="4247447"/>
          </a:xfrm>
          <a:prstGeom prst="rect">
            <a:avLst/>
          </a:prstGeom>
          <a:ln w="38100">
            <a:solidFill>
              <a:schemeClr val="accent6">
                <a:lumMod val="40000"/>
                <a:lumOff val="60000"/>
              </a:schemeClr>
            </a:solidFill>
          </a:ln>
        </p:spPr>
        <p:txBody>
          <a:bodyPr wrap="square">
            <a:spAutoFit/>
          </a:bodyPr>
          <a:lstStyle/>
          <a:p>
            <a:pPr algn="ctr"/>
            <a:r>
              <a:rPr lang="en-US" dirty="0"/>
              <a:t>Craig Martin, </a:t>
            </a:r>
            <a:r>
              <a:rPr lang="en-US" b="1" dirty="0"/>
              <a:t>State Farm</a:t>
            </a:r>
            <a:r>
              <a:rPr lang="en-US" dirty="0"/>
              <a:t>, has contributed to the purchase of t-shirts, which were given to all students, staff, faculty, administration, and volunteers of Windy Ridge School. He has also sponsored personalized water bottles, which were given to students as prizes in a school-wide fundraising effort.</a:t>
            </a:r>
          </a:p>
        </p:txBody>
      </p:sp>
    </p:spTree>
    <p:extLst>
      <p:ext uri="{BB962C8B-B14F-4D97-AF65-F5344CB8AC3E}">
        <p14:creationId xmlns:p14="http://schemas.microsoft.com/office/powerpoint/2010/main" val="3685186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4648200" cy="914400"/>
          </a:xfrm>
        </p:spPr>
        <p:txBody>
          <a:bodyPr>
            <a:normAutofit fontScale="90000"/>
          </a:bodyPr>
          <a:lstStyle/>
          <a:p>
            <a:pPr algn="l"/>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Business Partners </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Donate Their Resources </a:t>
            </a: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Continued</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3" name="Picture 2">
            <a:extLst>
              <a:ext uri="{FF2B5EF4-FFF2-40B4-BE49-F238E27FC236}">
                <a16:creationId xmlns:a16="http://schemas.microsoft.com/office/drawing/2014/main" id="{5F60F1F4-05DE-4DDF-86FB-6965A3778233}"/>
              </a:ext>
            </a:extLst>
          </p:cNvPr>
          <p:cNvPicPr>
            <a:picLocks noChangeAspect="1"/>
          </p:cNvPicPr>
          <p:nvPr/>
        </p:nvPicPr>
        <p:blipFill rotWithShape="1">
          <a:blip r:embed="rId4"/>
          <a:srcRect l="41666" t="21852" r="25000" b="8518"/>
          <a:stretch/>
        </p:blipFill>
        <p:spPr>
          <a:xfrm>
            <a:off x="416442" y="2286000"/>
            <a:ext cx="3048000" cy="3581401"/>
          </a:xfrm>
          <a:prstGeom prst="rect">
            <a:avLst/>
          </a:prstGeom>
          <a:ln w="38100" cap="sq">
            <a:solidFill>
              <a:srgbClr val="000099"/>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8163" y="4945800"/>
            <a:ext cx="2298937" cy="1724203"/>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4358" y="1797023"/>
            <a:ext cx="2252741" cy="1689556"/>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39993" y="4945800"/>
            <a:ext cx="2346400" cy="1759800"/>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03207" y="1797023"/>
            <a:ext cx="2256758" cy="1692569"/>
          </a:xfrm>
          <a:prstGeom prst="rect">
            <a:avLst/>
          </a:prstGeom>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08124" y="3339811"/>
            <a:ext cx="2340000" cy="1755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40895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4648200" cy="914400"/>
          </a:xfrm>
        </p:spPr>
        <p:txBody>
          <a:bodyPr>
            <a:normAutofit fontScale="90000"/>
          </a:bodyPr>
          <a:lstStyle/>
          <a:p>
            <a:pPr algn="l"/>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Business Partners </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Donate Their Resources </a:t>
            </a: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Continued</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5" name="Picture 4">
            <a:extLst>
              <a:ext uri="{FF2B5EF4-FFF2-40B4-BE49-F238E27FC236}">
                <a16:creationId xmlns:a16="http://schemas.microsoft.com/office/drawing/2014/main" id="{EBB2964A-67E7-44D6-932A-7185848722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14801" y="1651488"/>
            <a:ext cx="2444261" cy="1833196"/>
          </a:xfrm>
          <a:prstGeom prst="rect">
            <a:avLst/>
          </a:prstGeom>
        </p:spPr>
      </p:pic>
      <p:pic>
        <p:nvPicPr>
          <p:cNvPr id="7" name="Picture 6">
            <a:extLst>
              <a:ext uri="{FF2B5EF4-FFF2-40B4-BE49-F238E27FC236}">
                <a16:creationId xmlns:a16="http://schemas.microsoft.com/office/drawing/2014/main" id="{A5887596-7866-4712-B2DC-BA5AE34AEA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40215" y="3581400"/>
            <a:ext cx="3429000" cy="2571750"/>
          </a:xfrm>
          <a:prstGeom prst="rect">
            <a:avLst/>
          </a:prstGeom>
        </p:spPr>
      </p:pic>
      <p:pic>
        <p:nvPicPr>
          <p:cNvPr id="9" name="Picture 8">
            <a:extLst>
              <a:ext uri="{FF2B5EF4-FFF2-40B4-BE49-F238E27FC236}">
                <a16:creationId xmlns:a16="http://schemas.microsoft.com/office/drawing/2014/main" id="{0D2ED561-1C8C-4EB6-BE7E-553CD4050AF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2782849" y="3896837"/>
            <a:ext cx="2611144" cy="1960099"/>
          </a:xfrm>
          <a:prstGeom prst="rect">
            <a:avLst/>
          </a:prstGeom>
        </p:spPr>
      </p:pic>
      <p:sp>
        <p:nvSpPr>
          <p:cNvPr id="10" name="TextBox 9">
            <a:extLst>
              <a:ext uri="{FF2B5EF4-FFF2-40B4-BE49-F238E27FC236}">
                <a16:creationId xmlns:a16="http://schemas.microsoft.com/office/drawing/2014/main" id="{64F9E95E-B1EE-427E-B74F-68880D0947D8}"/>
              </a:ext>
            </a:extLst>
          </p:cNvPr>
          <p:cNvSpPr txBox="1"/>
          <p:nvPr/>
        </p:nvSpPr>
        <p:spPr>
          <a:xfrm>
            <a:off x="457200" y="4495800"/>
            <a:ext cx="2479427" cy="1815882"/>
          </a:xfrm>
          <a:prstGeom prst="rect">
            <a:avLst/>
          </a:prstGeom>
          <a:noFill/>
        </p:spPr>
        <p:txBody>
          <a:bodyPr wrap="square" rtlCol="0">
            <a:spAutoFit/>
          </a:bodyPr>
          <a:lstStyle/>
          <a:p>
            <a:pPr algn="just"/>
            <a:r>
              <a:rPr lang="en-US" sz="1400" dirty="0"/>
              <a:t>Cheryl Albert, nurse practitioner, talks about edible plants, fruits and vegetable planted in the school garden.  She also talked to students about the brain and how to care for it.</a:t>
            </a:r>
          </a:p>
        </p:txBody>
      </p:sp>
      <p:sp>
        <p:nvSpPr>
          <p:cNvPr id="11" name="TextBox 10">
            <a:extLst>
              <a:ext uri="{FF2B5EF4-FFF2-40B4-BE49-F238E27FC236}">
                <a16:creationId xmlns:a16="http://schemas.microsoft.com/office/drawing/2014/main" id="{B50B1B7D-3503-467D-B8CD-1F149FD66D27}"/>
              </a:ext>
            </a:extLst>
          </p:cNvPr>
          <p:cNvSpPr txBox="1"/>
          <p:nvPr/>
        </p:nvSpPr>
        <p:spPr>
          <a:xfrm>
            <a:off x="3073203" y="1717430"/>
            <a:ext cx="1041598" cy="1169551"/>
          </a:xfrm>
          <a:prstGeom prst="rect">
            <a:avLst/>
          </a:prstGeom>
          <a:noFill/>
        </p:spPr>
        <p:txBody>
          <a:bodyPr wrap="square" rtlCol="0">
            <a:spAutoFit/>
          </a:bodyPr>
          <a:lstStyle/>
          <a:p>
            <a:pPr algn="just"/>
            <a:r>
              <a:rPr lang="en-US" sz="1400" dirty="0"/>
              <a:t>Master Gardener from University of Florida</a:t>
            </a:r>
          </a:p>
        </p:txBody>
      </p:sp>
      <p:pic>
        <p:nvPicPr>
          <p:cNvPr id="13" name="Picture 12">
            <a:extLst>
              <a:ext uri="{FF2B5EF4-FFF2-40B4-BE49-F238E27FC236}">
                <a16:creationId xmlns:a16="http://schemas.microsoft.com/office/drawing/2014/main" id="{B16AB07F-608D-477C-A886-23EB7B47FA6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555"/>
          <a:stretch/>
        </p:blipFill>
        <p:spPr>
          <a:xfrm rot="5400000">
            <a:off x="467475" y="1836148"/>
            <a:ext cx="2458875" cy="2479427"/>
          </a:xfrm>
          <a:prstGeom prst="rect">
            <a:avLst/>
          </a:prstGeom>
        </p:spPr>
      </p:pic>
      <p:sp>
        <p:nvSpPr>
          <p:cNvPr id="14" name="TextBox 13">
            <a:extLst>
              <a:ext uri="{FF2B5EF4-FFF2-40B4-BE49-F238E27FC236}">
                <a16:creationId xmlns:a16="http://schemas.microsoft.com/office/drawing/2014/main" id="{6E79E310-B9BA-400A-A053-9754C94DBD79}"/>
              </a:ext>
            </a:extLst>
          </p:cNvPr>
          <p:cNvSpPr txBox="1"/>
          <p:nvPr/>
        </p:nvSpPr>
        <p:spPr>
          <a:xfrm>
            <a:off x="6700621" y="2563074"/>
            <a:ext cx="2143561" cy="954107"/>
          </a:xfrm>
          <a:prstGeom prst="rect">
            <a:avLst/>
          </a:prstGeom>
          <a:noFill/>
        </p:spPr>
        <p:txBody>
          <a:bodyPr wrap="square" rtlCol="0">
            <a:spAutoFit/>
          </a:bodyPr>
          <a:lstStyle/>
          <a:p>
            <a:pPr algn="just"/>
            <a:r>
              <a:rPr lang="en-US" sz="1400" dirty="0"/>
              <a:t>UCF Nursing students teaching Kindergarten about germs and hand washing.</a:t>
            </a:r>
          </a:p>
        </p:txBody>
      </p:sp>
    </p:spTree>
    <p:extLst>
      <p:ext uri="{BB962C8B-B14F-4D97-AF65-F5344CB8AC3E}">
        <p14:creationId xmlns:p14="http://schemas.microsoft.com/office/powerpoint/2010/main" val="37822706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3824159" cy="762000"/>
          </a:xfrm>
        </p:spPr>
        <p:txBody>
          <a:bodyPr>
            <a:normAutofit/>
          </a:bodyPr>
          <a:lstStyle/>
          <a:p>
            <a:pPr algn="ct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Partnership Coordinator</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sp>
        <p:nvSpPr>
          <p:cNvPr id="5" name="Text Placeholder 4"/>
          <p:cNvSpPr>
            <a:spLocks noGrp="1"/>
          </p:cNvSpPr>
          <p:nvPr>
            <p:ph type="body" sz="half" idx="2"/>
          </p:nvPr>
        </p:nvSpPr>
        <p:spPr>
          <a:xfrm>
            <a:off x="228600" y="2743200"/>
            <a:ext cx="4205158" cy="3446585"/>
          </a:xfrm>
        </p:spPr>
        <p:txBody>
          <a:bodyPr>
            <a:normAutofit/>
          </a:bodyPr>
          <a:lstStyle/>
          <a:p>
            <a:pPr algn="ctr">
              <a:spcBef>
                <a:spcPct val="0"/>
              </a:spcBef>
              <a:spcAft>
                <a:spcPct val="0"/>
              </a:spcAft>
            </a:pPr>
            <a:r>
              <a:rPr lang="en-US" altLang="en-US" sz="2400" dirty="0">
                <a:latin typeface="Bookman Old Style" panose="02050604050505020204" pitchFamily="18" charset="0"/>
              </a:rPr>
              <a:t>To become a Partner in Education, please contact our coordinators </a:t>
            </a:r>
          </a:p>
          <a:p>
            <a:pPr algn="ctr">
              <a:spcBef>
                <a:spcPct val="0"/>
              </a:spcBef>
              <a:spcAft>
                <a:spcPct val="0"/>
              </a:spcAft>
            </a:pPr>
            <a:r>
              <a:rPr lang="en-US" altLang="en-US" sz="2400" dirty="0">
                <a:solidFill>
                  <a:srgbClr val="000099"/>
                </a:solidFill>
                <a:latin typeface="Bookman Old Style" panose="02050604050505020204" pitchFamily="18" charset="0"/>
              </a:rPr>
              <a:t>Linda Smith &amp; </a:t>
            </a:r>
          </a:p>
          <a:p>
            <a:pPr algn="ctr">
              <a:spcBef>
                <a:spcPct val="0"/>
              </a:spcBef>
              <a:spcAft>
                <a:spcPct val="0"/>
              </a:spcAft>
            </a:pPr>
            <a:r>
              <a:rPr lang="en-US" altLang="en-US" sz="2400" dirty="0">
                <a:solidFill>
                  <a:srgbClr val="000099"/>
                </a:solidFill>
                <a:latin typeface="Bookman Old Style" panose="02050604050505020204" pitchFamily="18" charset="0"/>
              </a:rPr>
              <a:t>Alicia </a:t>
            </a:r>
            <a:r>
              <a:rPr lang="en-US" altLang="en-US" sz="2400" dirty="0" err="1">
                <a:solidFill>
                  <a:srgbClr val="000099"/>
                </a:solidFill>
                <a:latin typeface="Bookman Old Style" panose="02050604050505020204" pitchFamily="18" charset="0"/>
              </a:rPr>
              <a:t>Rosenaur</a:t>
            </a:r>
            <a:r>
              <a:rPr lang="en-US" altLang="en-US" sz="2400" dirty="0">
                <a:solidFill>
                  <a:srgbClr val="000099"/>
                </a:solidFill>
                <a:latin typeface="Bookman Old Style" panose="02050604050505020204" pitchFamily="18" charset="0"/>
              </a:rPr>
              <a:t>.  </a:t>
            </a:r>
          </a:p>
          <a:p>
            <a:pPr algn="ctr">
              <a:spcBef>
                <a:spcPct val="0"/>
              </a:spcBef>
              <a:spcAft>
                <a:spcPct val="0"/>
              </a:spcAft>
            </a:pPr>
            <a:r>
              <a:rPr lang="en-US" altLang="en-US" sz="2400" dirty="0">
                <a:latin typeface="Bookman Old Style" panose="02050604050505020204" pitchFamily="18" charset="0"/>
              </a:rPr>
              <a:t>You can email them at windyridge.pie@gmail.com</a:t>
            </a:r>
            <a:endParaRPr lang="en-US" sz="2400" dirty="0"/>
          </a:p>
        </p:txBody>
      </p:sp>
      <p:pic>
        <p:nvPicPr>
          <p:cNvPr id="6" name="Picture 5">
            <a:extLst>
              <a:ext uri="{FF2B5EF4-FFF2-40B4-BE49-F238E27FC236}">
                <a16:creationId xmlns:a16="http://schemas.microsoft.com/office/drawing/2014/main" id="{3C27AA56-50DA-4D22-A1D8-B302DE8227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036" y="2057400"/>
            <a:ext cx="3158340" cy="426720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286944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0"/>
            <a:ext cx="4852391" cy="990600"/>
          </a:xfrm>
        </p:spPr>
        <p:txBody>
          <a:bodyPr>
            <a:normAutofit/>
          </a:bodyPr>
          <a:lstStyle/>
          <a:p>
            <a:pPr algn="ctr">
              <a:lnSpc>
                <a:spcPct val="100000"/>
              </a:lnSpc>
              <a:spcBef>
                <a:spcPts val="600"/>
              </a:spcBef>
              <a:spcAft>
                <a:spcPts val="600"/>
              </a:spcAft>
            </a:pPr>
            <a: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Partners in Education </a:t>
            </a:r>
            <a:br>
              <a:rPr lang="en-US" sz="2400" b="1" kern="1200"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br>
            <a:r>
              <a:rPr lang="en-US" sz="2400" b="1" kern="1200" cap="small"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Orientation &amp; Training</a:t>
            </a:r>
            <a:endParaRPr lang="en-US" sz="2400" b="1" cap="small"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4" name="Picture 3">
            <a:extLst>
              <a:ext uri="{FF2B5EF4-FFF2-40B4-BE49-F238E27FC236}">
                <a16:creationId xmlns:a16="http://schemas.microsoft.com/office/drawing/2014/main" id="{F015BE6E-0EFC-4796-B01E-A00F684AE8C2}"/>
              </a:ext>
            </a:extLst>
          </p:cNvPr>
          <p:cNvPicPr>
            <a:picLocks noChangeAspect="1"/>
          </p:cNvPicPr>
          <p:nvPr/>
        </p:nvPicPr>
        <p:blipFill rotWithShape="1">
          <a:blip r:embed="rId4"/>
          <a:srcRect l="18333" t="26296" r="19167" b="33704"/>
          <a:stretch/>
        </p:blipFill>
        <p:spPr>
          <a:xfrm>
            <a:off x="1714500" y="3049074"/>
            <a:ext cx="5715000" cy="2057400"/>
          </a:xfrm>
          <a:prstGeom prst="rect">
            <a:avLst/>
          </a:prstGeom>
        </p:spPr>
      </p:pic>
    </p:spTree>
    <p:extLst>
      <p:ext uri="{BB962C8B-B14F-4D97-AF65-F5344CB8AC3E}">
        <p14:creationId xmlns:p14="http://schemas.microsoft.com/office/powerpoint/2010/main" val="30535262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1"/>
          <p:cNvSpPr txBox="1">
            <a:spLocks/>
          </p:cNvSpPr>
          <p:nvPr/>
        </p:nvSpPr>
        <p:spPr bwMode="auto">
          <a:xfrm>
            <a:off x="91393" y="2744820"/>
            <a:ext cx="2956607" cy="10668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buClrTx/>
              <a:buSzTx/>
              <a:buFontTx/>
              <a:buNone/>
              <a:tabLst/>
              <a:defRPr/>
            </a:pPr>
            <a:r>
              <a:rPr kumimoji="0" lang="en-US" sz="2400" b="1" u="none" strike="noStrike" kern="0" cap="none" spc="0" normalizeH="0" baseline="0" noProof="0" dirty="0">
                <a:ln>
                  <a:solidFill>
                    <a:schemeClr val="bg1"/>
                  </a:solidFill>
                </a:ln>
                <a:solidFill>
                  <a:srgbClr val="B79F60"/>
                </a:solidFill>
                <a:effectLst>
                  <a:outerShdw blurRad="38100" dist="38100" dir="2700000" algn="tl">
                    <a:srgbClr val="000000">
                      <a:alpha val="43137"/>
                    </a:srgbClr>
                  </a:outerShdw>
                </a:effectLst>
                <a:uLnTx/>
                <a:uFillTx/>
                <a:latin typeface="+mj-lt"/>
                <a:ea typeface="+mj-ea"/>
                <a:cs typeface="+mj-cs"/>
              </a:rPr>
              <a:t>Salutes</a:t>
            </a:r>
            <a:r>
              <a:rPr kumimoji="0" lang="en-US" sz="2400" b="1" u="none" strike="noStrike" kern="0" cap="none" spc="0" normalizeH="0" noProof="0" dirty="0">
                <a:ln>
                  <a:solidFill>
                    <a:schemeClr val="bg1"/>
                  </a:solidFill>
                </a:ln>
                <a:solidFill>
                  <a:srgbClr val="B79F60"/>
                </a:solidFill>
                <a:effectLst>
                  <a:outerShdw blurRad="38100" dist="38100" dir="2700000" algn="tl">
                    <a:srgbClr val="000000">
                      <a:alpha val="43137"/>
                    </a:srgbClr>
                  </a:outerShdw>
                </a:effectLst>
                <a:uLnTx/>
                <a:uFillTx/>
                <a:latin typeface="+mj-lt"/>
                <a:ea typeface="+mj-ea"/>
                <a:cs typeface="+mj-cs"/>
              </a:rPr>
              <a:t> </a:t>
            </a:r>
            <a:endParaRPr lang="en-US" sz="2400" b="1" kern="0" dirty="0">
              <a:ln>
                <a:solidFill>
                  <a:schemeClr val="bg1"/>
                </a:solidFill>
              </a:ln>
              <a:solidFill>
                <a:srgbClr val="B79F60"/>
              </a:solidFill>
              <a:effectLst>
                <a:outerShdw blurRad="38100" dist="38100" dir="2700000" algn="tl">
                  <a:srgbClr val="000000">
                    <a:alpha val="43137"/>
                  </a:srgbClr>
                </a:outerShdw>
              </a:effectLst>
              <a:latin typeface="+mj-lt"/>
              <a:ea typeface="+mj-ea"/>
              <a:cs typeface="+mj-cs"/>
            </a:endParaRPr>
          </a:p>
          <a:p>
            <a:pPr marL="0" marR="0" lvl="0" indent="0" algn="ctr" defTabSz="914400" rtl="0" eaLnBrk="1" fontAlgn="base" latinLnBrk="0" hangingPunct="1">
              <a:lnSpc>
                <a:spcPct val="100000"/>
              </a:lnSpc>
              <a:buClrTx/>
              <a:buSzTx/>
              <a:buFontTx/>
              <a:buNone/>
              <a:tabLst/>
              <a:defRPr/>
            </a:pPr>
            <a:r>
              <a:rPr lang="en-US" sz="2400" b="1" i="1" kern="0" dirty="0">
                <a:ln>
                  <a:solidFill>
                    <a:schemeClr val="bg1"/>
                  </a:solidFill>
                </a:ln>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t>Windy Ridge K-8</a:t>
            </a:r>
          </a:p>
        </p:txBody>
      </p:sp>
      <p:grpSp>
        <p:nvGrpSpPr>
          <p:cNvPr id="5" name="Group 4"/>
          <p:cNvGrpSpPr/>
          <p:nvPr/>
        </p:nvGrpSpPr>
        <p:grpSpPr>
          <a:xfrm>
            <a:off x="91393" y="777216"/>
            <a:ext cx="3080791" cy="1227781"/>
            <a:chOff x="5335126" y="768869"/>
            <a:chExt cx="2766483" cy="1090733"/>
          </a:xfrm>
        </p:grpSpPr>
        <p:sp>
          <p:nvSpPr>
            <p:cNvPr id="6" name="Rectangle 5"/>
            <p:cNvSpPr/>
            <p:nvPr/>
          </p:nvSpPr>
          <p:spPr>
            <a:xfrm>
              <a:off x="5335126" y="768869"/>
              <a:ext cx="2766483" cy="80484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4800" b="1" cap="none" spc="600" dirty="0">
                  <a:ln>
                    <a:solidFill>
                      <a:schemeClr val="tx2">
                        <a:lumMod val="25000"/>
                      </a:schemeClr>
                    </a:solidFill>
                  </a:ln>
                  <a:solidFill>
                    <a:schemeClr val="accent6">
                      <a:lumMod val="75000"/>
                    </a:schemeClr>
                  </a:solidFill>
                  <a:effectLst/>
                  <a:latin typeface="Impact" panose="020B0806030902050204" pitchFamily="34" charset="0"/>
                </a:rPr>
                <a:t>FIVE</a:t>
              </a:r>
              <a:r>
                <a:rPr lang="en-US" sz="4800" b="1" cap="none" spc="0" dirty="0">
                  <a:ln>
                    <a:solidFill>
                      <a:schemeClr val="tx2">
                        <a:lumMod val="25000"/>
                      </a:schemeClr>
                    </a:solidFill>
                  </a:ln>
                  <a:solidFill>
                    <a:schemeClr val="accent6">
                      <a:lumMod val="75000"/>
                    </a:schemeClr>
                  </a:solidFill>
                  <a:effectLst/>
                  <a:latin typeface="Impact" panose="020B0806030902050204" pitchFamily="34" charset="0"/>
                </a:rPr>
                <a:t> STAR</a:t>
              </a:r>
            </a:p>
          </p:txBody>
        </p:sp>
        <p:grpSp>
          <p:nvGrpSpPr>
            <p:cNvPr id="7" name="Group 6"/>
            <p:cNvGrpSpPr/>
            <p:nvPr/>
          </p:nvGrpSpPr>
          <p:grpSpPr>
            <a:xfrm>
              <a:off x="5430945" y="1423152"/>
              <a:ext cx="2430424" cy="436450"/>
              <a:chOff x="5826935" y="735575"/>
              <a:chExt cx="2430424" cy="436450"/>
            </a:xfrm>
          </p:grpSpPr>
          <p:sp>
            <p:nvSpPr>
              <p:cNvPr id="8" name="5-Point Star 7"/>
              <p:cNvSpPr/>
              <p:nvPr/>
            </p:nvSpPr>
            <p:spPr>
              <a:xfrm>
                <a:off x="5826935" y="735575"/>
                <a:ext cx="491006" cy="436450"/>
              </a:xfrm>
              <a:prstGeom prst="star5">
                <a:avLst/>
              </a:prstGeom>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5-Point Star 8"/>
              <p:cNvSpPr/>
              <p:nvPr/>
            </p:nvSpPr>
            <p:spPr>
              <a:xfrm>
                <a:off x="6315000" y="735575"/>
                <a:ext cx="491006" cy="436450"/>
              </a:xfrm>
              <a:prstGeom prst="star5">
                <a:avLst/>
              </a:prstGeom>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5-Point Star 9"/>
              <p:cNvSpPr/>
              <p:nvPr/>
            </p:nvSpPr>
            <p:spPr>
              <a:xfrm>
                <a:off x="6794137" y="735575"/>
                <a:ext cx="491006" cy="436450"/>
              </a:xfrm>
              <a:prstGeom prst="star5">
                <a:avLst/>
              </a:prstGeom>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5-Point Star 10"/>
              <p:cNvSpPr/>
              <p:nvPr/>
            </p:nvSpPr>
            <p:spPr>
              <a:xfrm>
                <a:off x="7282202" y="735575"/>
                <a:ext cx="491006" cy="436450"/>
              </a:xfrm>
              <a:prstGeom prst="star5">
                <a:avLst/>
              </a:prstGeom>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2" name="5-Point Star 11"/>
              <p:cNvSpPr/>
              <p:nvPr/>
            </p:nvSpPr>
            <p:spPr>
              <a:xfrm>
                <a:off x="7766353" y="735575"/>
                <a:ext cx="491006" cy="436450"/>
              </a:xfrm>
              <a:prstGeom prst="star5">
                <a:avLst/>
              </a:prstGeom>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grpSp>
      <p:sp>
        <p:nvSpPr>
          <p:cNvPr id="25" name="Rectangle 24"/>
          <p:cNvSpPr/>
          <p:nvPr/>
        </p:nvSpPr>
        <p:spPr>
          <a:xfrm>
            <a:off x="533400" y="1981200"/>
            <a:ext cx="2104497" cy="905972"/>
          </a:xfrm>
          <a:prstGeom prst="rect">
            <a:avLst/>
          </a:prstGeom>
        </p:spPr>
        <p:txBody>
          <a:bodyPr wrap="none">
            <a:spAutoFit/>
            <a:scene3d>
              <a:camera prst="orthographicFront"/>
              <a:lightRig rig="threePt" dir="t"/>
            </a:scene3d>
            <a:sp3d extrusionH="57150">
              <a:bevelT w="38100" h="38100" prst="angle"/>
            </a:sp3d>
          </a:bodyPr>
          <a:lstStyle/>
          <a:p>
            <a:pPr algn="ctr"/>
            <a:r>
              <a:rPr lang="en-US" sz="4800" b="1" dirty="0">
                <a:ln>
                  <a:solidFill>
                    <a:schemeClr val="tx2">
                      <a:lumMod val="25000"/>
                    </a:schemeClr>
                  </a:solidFill>
                </a:ln>
                <a:solidFill>
                  <a:schemeClr val="accent6">
                    <a:lumMod val="75000"/>
                  </a:schemeClr>
                </a:solidFill>
                <a:latin typeface="Impact" panose="020B0806030902050204" pitchFamily="34" charset="0"/>
              </a:rPr>
              <a:t>School</a:t>
            </a:r>
          </a:p>
        </p:txBody>
      </p:sp>
      <p:pic>
        <p:nvPicPr>
          <p:cNvPr id="32" name="Picture 31">
            <a:extLst>
              <a:ext uri="{FF2B5EF4-FFF2-40B4-BE49-F238E27FC236}">
                <a16:creationId xmlns:a16="http://schemas.microsoft.com/office/drawing/2014/main" id="{854A4222-AD01-4937-A71F-C1FDAF9460E6}"/>
              </a:ext>
            </a:extLst>
          </p:cNvPr>
          <p:cNvPicPr>
            <a:picLocks noChangeAspect="1"/>
          </p:cNvPicPr>
          <p:nvPr/>
        </p:nvPicPr>
        <p:blipFill rotWithShape="1">
          <a:blip r:embed="rId4">
            <a:extLst>
              <a:ext uri="{28A0092B-C50C-407E-A947-70E740481C1C}">
                <a14:useLocalDpi xmlns:a14="http://schemas.microsoft.com/office/drawing/2010/main" val="0"/>
              </a:ext>
            </a:extLst>
          </a:blip>
          <a:srcRect l="36480" t="8888" r="5845" b="6532"/>
          <a:stretch/>
        </p:blipFill>
        <p:spPr>
          <a:xfrm>
            <a:off x="3190445" y="745133"/>
            <a:ext cx="5801155" cy="4785383"/>
          </a:xfrm>
          <a:prstGeom prst="rect">
            <a:avLst/>
          </a:prstGeom>
        </p:spPr>
      </p:pic>
    </p:spTree>
    <p:extLst>
      <p:ext uri="{BB962C8B-B14F-4D97-AF65-F5344CB8AC3E}">
        <p14:creationId xmlns:p14="http://schemas.microsoft.com/office/powerpoint/2010/main" val="11717829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633" y="2209800"/>
            <a:ext cx="9160747" cy="838200"/>
          </a:xfrm>
        </p:spPr>
        <p:txBody>
          <a:bodyPr>
            <a:normAutofit/>
          </a:bodyPr>
          <a:lstStyle/>
          <a:p>
            <a:pPr algn="ctr">
              <a:lnSpc>
                <a:spcPct val="100000"/>
              </a:lnSpc>
              <a:spcBef>
                <a:spcPts val="600"/>
              </a:spcBef>
              <a:spcAft>
                <a:spcPts val="0"/>
              </a:spcAft>
            </a:pPr>
            <a:r>
              <a:rPr lang="en-US" sz="2400" b="1" kern="1200" cap="small" dirty="0">
                <a:solidFill>
                  <a:schemeClr val="bg2">
                    <a:lumMod val="50000"/>
                  </a:schemeClr>
                </a:solidFill>
                <a:latin typeface="Georgia" pitchFamily="18" charset="0"/>
                <a:ea typeface="+mn-ea"/>
                <a:cs typeface="+mn-cs"/>
              </a:rPr>
              <a:t>Coordinator &amp; School Staff Trained </a:t>
            </a:r>
            <a:br>
              <a:rPr lang="en-US" sz="2400" b="1" kern="1200" cap="small" dirty="0">
                <a:solidFill>
                  <a:schemeClr val="bg2">
                    <a:lumMod val="50000"/>
                  </a:schemeClr>
                </a:solidFill>
                <a:latin typeface="Georgia" pitchFamily="18" charset="0"/>
                <a:ea typeface="+mn-ea"/>
                <a:cs typeface="+mn-cs"/>
              </a:rPr>
            </a:br>
            <a:r>
              <a:rPr lang="en-US" sz="2400" b="1" kern="1200" cap="small" dirty="0">
                <a:solidFill>
                  <a:schemeClr val="bg2">
                    <a:lumMod val="50000"/>
                  </a:schemeClr>
                </a:solidFill>
                <a:latin typeface="Georgia" pitchFamily="18" charset="0"/>
                <a:ea typeface="+mn-ea"/>
                <a:cs typeface="+mn-cs"/>
              </a:rPr>
              <a:t>On Effective Use of Services by Business Partners</a:t>
            </a:r>
            <a:endParaRPr lang="en-US" sz="2400" b="1" cap="small" dirty="0">
              <a:solidFill>
                <a:schemeClr val="bg2">
                  <a:lumMod val="50000"/>
                </a:schemeClr>
              </a:solidFill>
              <a:latin typeface="Georgia" pitchFamily="18" charset="0"/>
            </a:endParaRPr>
          </a:p>
        </p:txBody>
      </p:sp>
      <p:sp>
        <p:nvSpPr>
          <p:cNvPr id="5" name="Title 1"/>
          <p:cNvSpPr txBox="1">
            <a:spLocks/>
          </p:cNvSpPr>
          <p:nvPr/>
        </p:nvSpPr>
        <p:spPr>
          <a:xfrm>
            <a:off x="-228600" y="838200"/>
            <a:ext cx="5576869" cy="609600"/>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n-ea"/>
                <a:cs typeface="+mn-cs"/>
              </a:rPr>
              <a:t>Partners in Education</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pic>
        <p:nvPicPr>
          <p:cNvPr id="6" name="Picture 5">
            <a:extLst>
              <a:ext uri="{FF2B5EF4-FFF2-40B4-BE49-F238E27FC236}">
                <a16:creationId xmlns:a16="http://schemas.microsoft.com/office/drawing/2014/main" id="{F874DCFB-DE9B-48E8-9A24-CA285B623E6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00" t="27162" r="9167"/>
          <a:stretch/>
        </p:blipFill>
        <p:spPr>
          <a:xfrm>
            <a:off x="762000" y="3200400"/>
            <a:ext cx="7620000" cy="3159369"/>
          </a:xfrm>
          <a:prstGeom prst="rect">
            <a:avLst/>
          </a:prstGeom>
        </p:spPr>
      </p:pic>
    </p:spTree>
    <p:extLst>
      <p:ext uri="{BB962C8B-B14F-4D97-AF65-F5344CB8AC3E}">
        <p14:creationId xmlns:p14="http://schemas.microsoft.com/office/powerpoint/2010/main" val="19515862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657600" cy="678024"/>
          </a:xfrm>
        </p:spPr>
        <p:txBody>
          <a:bodyPr>
            <a:normAutofit fontScale="90000"/>
          </a:bodyPr>
          <a:lstStyle/>
          <a:p>
            <a:pPr algn="ctr"/>
            <a:r>
              <a:rPr lang="en-US" sz="2400" b="1" kern="1200" dirty="0">
                <a:solidFill>
                  <a:schemeClr val="accent6">
                    <a:lumMod val="75000"/>
                  </a:schemeClr>
                </a:solidFill>
                <a:latin typeface="Georgia" pitchFamily="18" charset="0"/>
                <a:ea typeface="+mn-ea"/>
                <a:cs typeface="+mn-cs"/>
              </a:rPr>
              <a:t>Business Partner Recognition</a:t>
            </a:r>
            <a:endParaRPr lang="en-US" sz="2400" b="1" dirty="0">
              <a:solidFill>
                <a:schemeClr val="accent6">
                  <a:lumMod val="75000"/>
                </a:schemeClr>
              </a:solidFill>
              <a:latin typeface="Georgia" pitchFamily="18" charset="0"/>
            </a:endParaRPr>
          </a:p>
        </p:txBody>
      </p:sp>
      <p:sp>
        <p:nvSpPr>
          <p:cNvPr id="4" name="Shape 303">
            <a:extLst>
              <a:ext uri="{FF2B5EF4-FFF2-40B4-BE49-F238E27FC236}">
                <a16:creationId xmlns:a16="http://schemas.microsoft.com/office/drawing/2014/main" id="{AB0220E6-398F-418E-B55B-9A51BFB87197}"/>
              </a:ext>
            </a:extLst>
          </p:cNvPr>
          <p:cNvSpPr txBox="1">
            <a:spLocks/>
          </p:cNvSpPr>
          <p:nvPr/>
        </p:nvSpPr>
        <p:spPr>
          <a:xfrm>
            <a:off x="228600" y="1516224"/>
            <a:ext cx="5734860" cy="972506"/>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just">
              <a:spcBef>
                <a:spcPts val="0"/>
              </a:spcBef>
              <a:buClr>
                <a:schemeClr val="dk1"/>
              </a:buClr>
              <a:buSzPct val="100000"/>
              <a:buFont typeface="Arial"/>
              <a:buNone/>
            </a:pPr>
            <a:r>
              <a:rPr lang="en-US" dirty="0">
                <a:latin typeface="Century Gothic"/>
                <a:ea typeface="Century Gothic"/>
                <a:cs typeface="Century Gothic"/>
                <a:sym typeface="Century Gothic"/>
              </a:rPr>
              <a:t>On February 23, 2018, Windy Ridge hosted a Breakfast to say thank you to the many businesses that provided support to our school this year.</a:t>
            </a:r>
          </a:p>
        </p:txBody>
      </p:sp>
      <p:pic>
        <p:nvPicPr>
          <p:cNvPr id="6" name="Picture 5">
            <a:extLst>
              <a:ext uri="{FF2B5EF4-FFF2-40B4-BE49-F238E27FC236}">
                <a16:creationId xmlns:a16="http://schemas.microsoft.com/office/drawing/2014/main" id="{EE3879AE-3D20-4F4F-A9FF-8AF799AD5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7602" y="4343400"/>
            <a:ext cx="2641600" cy="1981200"/>
          </a:xfrm>
          <a:prstGeom prst="rect">
            <a:avLst/>
          </a:prstGeom>
        </p:spPr>
      </p:pic>
      <p:pic>
        <p:nvPicPr>
          <p:cNvPr id="10" name="Picture 9">
            <a:extLst>
              <a:ext uri="{FF2B5EF4-FFF2-40B4-BE49-F238E27FC236}">
                <a16:creationId xmlns:a16="http://schemas.microsoft.com/office/drawing/2014/main" id="{844F767D-B57B-48E0-821B-2394D4D46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602" y="2209800"/>
            <a:ext cx="2641600" cy="1981200"/>
          </a:xfrm>
          <a:prstGeom prst="rect">
            <a:avLst/>
          </a:prstGeom>
        </p:spPr>
      </p:pic>
      <p:pic>
        <p:nvPicPr>
          <p:cNvPr id="12" name="Picture 11">
            <a:extLst>
              <a:ext uri="{FF2B5EF4-FFF2-40B4-BE49-F238E27FC236}">
                <a16:creationId xmlns:a16="http://schemas.microsoft.com/office/drawing/2014/main" id="{6C473D38-5B89-4136-8154-D9AD874241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995" y="2794021"/>
            <a:ext cx="2209800" cy="1657350"/>
          </a:xfrm>
          <a:prstGeom prst="rect">
            <a:avLst/>
          </a:prstGeom>
        </p:spPr>
      </p:pic>
      <p:pic>
        <p:nvPicPr>
          <p:cNvPr id="14" name="Picture 13">
            <a:extLst>
              <a:ext uri="{FF2B5EF4-FFF2-40B4-BE49-F238E27FC236}">
                <a16:creationId xmlns:a16="http://schemas.microsoft.com/office/drawing/2014/main" id="{5ACBB346-FFE1-4232-9DC7-3AD43609A12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90298">
            <a:off x="3687703" y="4459510"/>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E830C46B-3AAB-42A9-98CD-25E253DED3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5775">
            <a:off x="207451" y="4458333"/>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760495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657600" cy="678024"/>
          </a:xfrm>
        </p:spPr>
        <p:txBody>
          <a:bodyPr>
            <a:normAutofit fontScale="90000"/>
          </a:bodyPr>
          <a:lstStyle/>
          <a:p>
            <a:pPr algn="ctr"/>
            <a:r>
              <a:rPr lang="en-US" sz="2400" b="1" kern="1200" dirty="0">
                <a:solidFill>
                  <a:schemeClr val="accent6">
                    <a:lumMod val="75000"/>
                  </a:schemeClr>
                </a:solidFill>
                <a:latin typeface="Georgia" pitchFamily="18" charset="0"/>
                <a:ea typeface="+mn-ea"/>
                <a:cs typeface="+mn-cs"/>
              </a:rPr>
              <a:t>Business Partner Recognition</a:t>
            </a:r>
            <a:endParaRPr lang="en-US" sz="2400" b="1" dirty="0">
              <a:solidFill>
                <a:schemeClr val="accent6">
                  <a:lumMod val="75000"/>
                </a:schemeClr>
              </a:solidFill>
              <a:latin typeface="Georgia" pitchFamily="18" charset="0"/>
            </a:endParaRPr>
          </a:p>
        </p:txBody>
      </p:sp>
      <p:sp>
        <p:nvSpPr>
          <p:cNvPr id="4" name="Shape 303">
            <a:extLst>
              <a:ext uri="{FF2B5EF4-FFF2-40B4-BE49-F238E27FC236}">
                <a16:creationId xmlns:a16="http://schemas.microsoft.com/office/drawing/2014/main" id="{AB0220E6-398F-418E-B55B-9A51BFB87197}"/>
              </a:ext>
            </a:extLst>
          </p:cNvPr>
          <p:cNvSpPr txBox="1">
            <a:spLocks/>
          </p:cNvSpPr>
          <p:nvPr/>
        </p:nvSpPr>
        <p:spPr>
          <a:xfrm>
            <a:off x="317834" y="2438400"/>
            <a:ext cx="4572000" cy="990600"/>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Clr>
                <a:schemeClr val="dk1"/>
              </a:buClr>
              <a:buSzPct val="100000"/>
              <a:buFont typeface="Arial"/>
              <a:buNone/>
            </a:pPr>
            <a:r>
              <a:rPr lang="en-US" b="1" dirty="0">
                <a:latin typeface="Century Gothic"/>
                <a:ea typeface="Century Gothic"/>
                <a:cs typeface="Century Gothic"/>
                <a:sym typeface="Century Gothic"/>
              </a:rPr>
              <a:t>Craig Martin, State Farm,</a:t>
            </a:r>
            <a:r>
              <a:rPr lang="en-US" dirty="0">
                <a:latin typeface="Century Gothic"/>
                <a:ea typeface="Century Gothic"/>
                <a:cs typeface="Century Gothic"/>
                <a:sym typeface="Century Gothic"/>
              </a:rPr>
              <a:t> was recognized as the Partner of the Year for Windy Ridge.</a:t>
            </a:r>
          </a:p>
        </p:txBody>
      </p:sp>
      <p:pic>
        <p:nvPicPr>
          <p:cNvPr id="5" name="Picture 4">
            <a:extLst>
              <a:ext uri="{FF2B5EF4-FFF2-40B4-BE49-F238E27FC236}">
                <a16:creationId xmlns:a16="http://schemas.microsoft.com/office/drawing/2014/main" id="{C35497C2-F8DB-4AF5-8B5D-E78A679258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500" t="12222" r="18333" b="3333"/>
          <a:stretch/>
        </p:blipFill>
        <p:spPr>
          <a:xfrm>
            <a:off x="5304783" y="2438400"/>
            <a:ext cx="3445183" cy="3687802"/>
          </a:xfrm>
          <a:prstGeom prst="rect">
            <a:avLst/>
          </a:prstGeom>
        </p:spPr>
      </p:pic>
      <p:sp>
        <p:nvSpPr>
          <p:cNvPr id="7" name="Rectangle 6">
            <a:extLst>
              <a:ext uri="{FF2B5EF4-FFF2-40B4-BE49-F238E27FC236}">
                <a16:creationId xmlns:a16="http://schemas.microsoft.com/office/drawing/2014/main" id="{15DA8AF6-5020-45B1-AF4B-AEF700294CE5}"/>
              </a:ext>
            </a:extLst>
          </p:cNvPr>
          <p:cNvSpPr/>
          <p:nvPr/>
        </p:nvSpPr>
        <p:spPr>
          <a:xfrm>
            <a:off x="457200" y="3595687"/>
            <a:ext cx="4572000" cy="2677656"/>
          </a:xfrm>
          <a:prstGeom prst="rect">
            <a:avLst/>
          </a:prstGeom>
        </p:spPr>
        <p:txBody>
          <a:bodyPr wrap="square">
            <a:spAutoFit/>
          </a:bodyPr>
          <a:lstStyle/>
          <a:p>
            <a:pPr algn="just"/>
            <a:r>
              <a:rPr lang="en-US" sz="1400" dirty="0"/>
              <a:t>Mr. Martin has been a regular presenter at our annual Teach-In day, in which he speaks to various classes about his occupation and shares his business experiences. He has participated in our annual open house and summer camp expo events, where he has been available to discuss insurance and financial planning for college to parents of Windy Ridge and the surrounding community. In addition to being an active volunteer, Mr. Martin has also provided much-needed financial support to the Windy Ridge PTA and to the Windy Ridge fundraising efforts. </a:t>
            </a:r>
          </a:p>
        </p:txBody>
      </p:sp>
    </p:spTree>
    <p:extLst>
      <p:ext uri="{BB962C8B-B14F-4D97-AF65-F5344CB8AC3E}">
        <p14:creationId xmlns:p14="http://schemas.microsoft.com/office/powerpoint/2010/main" val="21577452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657600" cy="678024"/>
          </a:xfrm>
        </p:spPr>
        <p:txBody>
          <a:bodyPr>
            <a:normAutofit fontScale="90000"/>
          </a:bodyPr>
          <a:lstStyle/>
          <a:p>
            <a:pPr algn="ctr"/>
            <a:r>
              <a:rPr lang="en-US" sz="2400" b="1" kern="1200" dirty="0">
                <a:solidFill>
                  <a:schemeClr val="accent6">
                    <a:lumMod val="75000"/>
                  </a:schemeClr>
                </a:solidFill>
                <a:latin typeface="Georgia" pitchFamily="18" charset="0"/>
                <a:ea typeface="+mn-ea"/>
                <a:cs typeface="+mn-cs"/>
              </a:rPr>
              <a:t>Business Partner Recognition</a:t>
            </a:r>
            <a:endParaRPr lang="en-US" sz="2400" b="1" dirty="0">
              <a:solidFill>
                <a:schemeClr val="accent6">
                  <a:lumMod val="75000"/>
                </a:schemeClr>
              </a:solidFill>
              <a:latin typeface="Georgia" pitchFamily="18" charset="0"/>
            </a:endParaRPr>
          </a:p>
        </p:txBody>
      </p:sp>
      <p:sp>
        <p:nvSpPr>
          <p:cNvPr id="4" name="Shape 303">
            <a:extLst>
              <a:ext uri="{FF2B5EF4-FFF2-40B4-BE49-F238E27FC236}">
                <a16:creationId xmlns:a16="http://schemas.microsoft.com/office/drawing/2014/main" id="{AB0220E6-398F-418E-B55B-9A51BFB87197}"/>
              </a:ext>
            </a:extLst>
          </p:cNvPr>
          <p:cNvSpPr txBox="1">
            <a:spLocks/>
          </p:cNvSpPr>
          <p:nvPr/>
        </p:nvSpPr>
        <p:spPr>
          <a:xfrm>
            <a:off x="228600" y="1752600"/>
            <a:ext cx="6019800" cy="874594"/>
          </a:xfrm>
          <a:prstGeom prst="rect">
            <a:avLst/>
          </a:prstGeom>
          <a:noFill/>
          <a:ln>
            <a:noFill/>
          </a:ln>
        </p:spPr>
        <p:txBody>
          <a:bodyPr vert="horz" lIns="91425" tIns="45700" rIns="91425" bIns="457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ctr">
              <a:spcBef>
                <a:spcPts val="0"/>
              </a:spcBef>
              <a:buClr>
                <a:schemeClr val="dk1"/>
              </a:buClr>
              <a:buSzPct val="100000"/>
              <a:buFont typeface="Arial"/>
              <a:buNone/>
            </a:pPr>
            <a:r>
              <a:rPr lang="en-US" b="1" dirty="0"/>
              <a:t>Craig Martin, State Farm, </a:t>
            </a:r>
            <a:r>
              <a:rPr lang="en-US" dirty="0"/>
              <a:t>was  honored as an Orange County Outstanding Partner. </a:t>
            </a:r>
            <a:endParaRPr lang="en-US" dirty="0">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ECA9C7CD-1254-4AE3-8844-E2D1074C56F2}"/>
              </a:ext>
            </a:extLst>
          </p:cNvPr>
          <p:cNvPicPr>
            <a:picLocks noChangeAspect="1"/>
          </p:cNvPicPr>
          <p:nvPr/>
        </p:nvPicPr>
        <p:blipFill>
          <a:blip r:embed="rId4"/>
          <a:stretch>
            <a:fillRect/>
          </a:stretch>
        </p:blipFill>
        <p:spPr>
          <a:xfrm>
            <a:off x="1714500" y="2590800"/>
            <a:ext cx="5715000" cy="4071938"/>
          </a:xfrm>
          <a:prstGeom prst="rect">
            <a:avLst/>
          </a:prstGeom>
        </p:spPr>
      </p:pic>
    </p:spTree>
    <p:extLst>
      <p:ext uri="{BB962C8B-B14F-4D97-AF65-F5344CB8AC3E}">
        <p14:creationId xmlns:p14="http://schemas.microsoft.com/office/powerpoint/2010/main" val="4022690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287" y="2286000"/>
            <a:ext cx="9129713" cy="990600"/>
          </a:xfrm>
        </p:spPr>
        <p:txBody>
          <a:bodyPr>
            <a:normAutofit/>
          </a:bodyPr>
          <a:lstStyle/>
          <a:p>
            <a:r>
              <a:rPr kumimoji="0" lang="en-US" sz="43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Family Involvement</a:t>
            </a:r>
            <a:endParaRPr lang="en-US" dirty="0">
              <a:solidFill>
                <a:schemeClr val="bg2">
                  <a:lumMod val="50000"/>
                </a:schemeClr>
              </a:solidFill>
              <a:latin typeface="Georgia" pitchFamily="18" charset="0"/>
            </a:endParaRPr>
          </a:p>
        </p:txBody>
      </p:sp>
      <p:sp>
        <p:nvSpPr>
          <p:cNvPr id="4" name="Rectangle 3">
            <a:extLst>
              <a:ext uri="{FF2B5EF4-FFF2-40B4-BE49-F238E27FC236}">
                <a16:creationId xmlns:a16="http://schemas.microsoft.com/office/drawing/2014/main" id="{32E72367-6A59-4B18-A50F-F6BF68713C80}"/>
              </a:ext>
            </a:extLst>
          </p:cNvPr>
          <p:cNvSpPr/>
          <p:nvPr/>
        </p:nvSpPr>
        <p:spPr>
          <a:xfrm>
            <a:off x="360404" y="2895600"/>
            <a:ext cx="8437478" cy="3539430"/>
          </a:xfrm>
          <a:custGeom>
            <a:avLst/>
            <a:gdLst>
              <a:gd name="connsiteX0" fmla="*/ 0 w 8437478"/>
              <a:gd name="connsiteY0" fmla="*/ 0 h 2677656"/>
              <a:gd name="connsiteX1" fmla="*/ 8437478 w 8437478"/>
              <a:gd name="connsiteY1" fmla="*/ 0 h 2677656"/>
              <a:gd name="connsiteX2" fmla="*/ 8437478 w 8437478"/>
              <a:gd name="connsiteY2" fmla="*/ 2677656 h 2677656"/>
              <a:gd name="connsiteX3" fmla="*/ 0 w 8437478"/>
              <a:gd name="connsiteY3" fmla="*/ 2677656 h 2677656"/>
              <a:gd name="connsiteX4" fmla="*/ 0 w 8437478"/>
              <a:gd name="connsiteY4" fmla="*/ 0 h 2677656"/>
              <a:gd name="connsiteX0" fmla="*/ 0 w 8437478"/>
              <a:gd name="connsiteY0" fmla="*/ 0 h 2677656"/>
              <a:gd name="connsiteX1" fmla="*/ 5148846 w 8437478"/>
              <a:gd name="connsiteY1" fmla="*/ 0 h 2677656"/>
              <a:gd name="connsiteX2" fmla="*/ 8437478 w 8437478"/>
              <a:gd name="connsiteY2" fmla="*/ 2677656 h 2677656"/>
              <a:gd name="connsiteX3" fmla="*/ 0 w 8437478"/>
              <a:gd name="connsiteY3" fmla="*/ 2677656 h 2677656"/>
              <a:gd name="connsiteX4" fmla="*/ 0 w 8437478"/>
              <a:gd name="connsiteY4" fmla="*/ 0 h 2677656"/>
              <a:gd name="connsiteX0" fmla="*/ 0 w 8437478"/>
              <a:gd name="connsiteY0" fmla="*/ 0 h 2677656"/>
              <a:gd name="connsiteX1" fmla="*/ 5148846 w 8437478"/>
              <a:gd name="connsiteY1" fmla="*/ 0 h 2677656"/>
              <a:gd name="connsiteX2" fmla="*/ 8437478 w 8437478"/>
              <a:gd name="connsiteY2" fmla="*/ 2677656 h 2677656"/>
              <a:gd name="connsiteX3" fmla="*/ 0 w 8437478"/>
              <a:gd name="connsiteY3" fmla="*/ 2677656 h 2677656"/>
              <a:gd name="connsiteX4" fmla="*/ 0 w 8437478"/>
              <a:gd name="connsiteY4" fmla="*/ 0 h 2677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37478" h="2677656">
                <a:moveTo>
                  <a:pt x="0" y="0"/>
                </a:moveTo>
                <a:lnTo>
                  <a:pt x="5148846" y="0"/>
                </a:lnTo>
                <a:cubicBezTo>
                  <a:pt x="5170236" y="1502152"/>
                  <a:pt x="7341267" y="1785104"/>
                  <a:pt x="8437478" y="2677656"/>
                </a:cubicBezTo>
                <a:lnTo>
                  <a:pt x="0" y="2677656"/>
                </a:lnTo>
                <a:lnTo>
                  <a:pt x="0" y="0"/>
                </a:lnTo>
                <a:close/>
              </a:path>
            </a:pathLst>
          </a:custGeom>
        </p:spPr>
        <p:txBody>
          <a:bodyPr wrap="square">
            <a:spAutoFit/>
          </a:bodyPr>
          <a:lstStyle/>
          <a:p>
            <a:r>
              <a:rPr lang="en-US" sz="1600" b="1" i="1" dirty="0">
                <a:solidFill>
                  <a:srgbClr val="000099"/>
                </a:solidFill>
              </a:rPr>
              <a:t>What Does PTA Do and Why?</a:t>
            </a:r>
          </a:p>
          <a:p>
            <a:r>
              <a:rPr lang="en-US" sz="1600" dirty="0"/>
              <a:t>Windy Ridge PTA evaluates the needs of our school and then raises funds and recruits volunteers to fulfill these needs.  </a:t>
            </a:r>
            <a:r>
              <a:rPr lang="en-US" sz="1600" b="1" dirty="0"/>
              <a:t>Our mission is make every child’s potential a reality.  </a:t>
            </a:r>
            <a:r>
              <a:rPr lang="en-US" sz="1600" dirty="0"/>
              <a:t>To accomplish our mission this year, Windy Ridge PTA is focused on 5 program areas:  Family &amp; Community Engagement, Promoting a Positive School Environment, the Arts, Health &amp; Safety and Literacy &amp; S.T.E.M. (Science, Technology, Engineering, Math). </a:t>
            </a:r>
          </a:p>
          <a:p>
            <a:r>
              <a:rPr lang="en-US" sz="1600" b="1" i="1" dirty="0">
                <a:solidFill>
                  <a:srgbClr val="000099"/>
                </a:solidFill>
              </a:rPr>
              <a:t>Website:  </a:t>
            </a:r>
            <a:r>
              <a:rPr lang="en-US" sz="1600" u="sng" dirty="0">
                <a:solidFill>
                  <a:srgbClr val="000099"/>
                </a:solidFill>
              </a:rPr>
              <a:t>www.windyridgepta.com </a:t>
            </a:r>
            <a:r>
              <a:rPr lang="en-US" sz="1600" dirty="0">
                <a:solidFill>
                  <a:srgbClr val="000099"/>
                </a:solidFill>
              </a:rPr>
              <a:t> </a:t>
            </a:r>
          </a:p>
          <a:p>
            <a:r>
              <a:rPr lang="en-US" sz="1600" b="1" i="1" dirty="0">
                <a:solidFill>
                  <a:srgbClr val="000099"/>
                </a:solidFill>
              </a:rPr>
              <a:t>Email:   </a:t>
            </a:r>
            <a:r>
              <a:rPr lang="en-US" sz="1600" dirty="0"/>
              <a:t>Go to website and sign up!  We use Constant Contact for our email. You subscribe to it, and you unsubscribe.  Email windyridgepta@gmail.com with questions.</a:t>
            </a:r>
          </a:p>
          <a:p>
            <a:r>
              <a:rPr lang="en-US" sz="1600" b="1" i="1" dirty="0">
                <a:solidFill>
                  <a:srgbClr val="000099"/>
                </a:solidFill>
              </a:rPr>
              <a:t>Facebook:  </a:t>
            </a:r>
            <a:r>
              <a:rPr lang="en-US" sz="1600" u="sng" dirty="0"/>
              <a:t>www.facebook.com/WindyRidgePTA</a:t>
            </a:r>
            <a:r>
              <a:rPr lang="en-US" sz="1600" dirty="0"/>
              <a:t>.  Please “like” us and we will keep you updated on school events and meeting dates.  </a:t>
            </a:r>
          </a:p>
          <a:p>
            <a:endParaRPr lang="en-US" sz="1600" dirty="0"/>
          </a:p>
        </p:txBody>
      </p:sp>
      <p:pic>
        <p:nvPicPr>
          <p:cNvPr id="3" name="Picture 2">
            <a:extLst>
              <a:ext uri="{FF2B5EF4-FFF2-40B4-BE49-F238E27FC236}">
                <a16:creationId xmlns:a16="http://schemas.microsoft.com/office/drawing/2014/main" id="{09327612-00F5-439A-B2FE-59CE8BCC8713}"/>
              </a:ext>
            </a:extLst>
          </p:cNvPr>
          <p:cNvPicPr>
            <a:picLocks noChangeAspect="1"/>
          </p:cNvPicPr>
          <p:nvPr/>
        </p:nvPicPr>
        <p:blipFill>
          <a:blip r:embed="rId4"/>
          <a:stretch>
            <a:fillRect/>
          </a:stretch>
        </p:blipFill>
        <p:spPr>
          <a:xfrm>
            <a:off x="685800" y="942975"/>
            <a:ext cx="2857500" cy="1343025"/>
          </a:xfrm>
          <a:prstGeom prst="rect">
            <a:avLst/>
          </a:prstGeom>
        </p:spPr>
      </p:pic>
    </p:spTree>
    <p:extLst>
      <p:ext uri="{BB962C8B-B14F-4D97-AF65-F5344CB8AC3E}">
        <p14:creationId xmlns:p14="http://schemas.microsoft.com/office/powerpoint/2010/main" val="3142288615"/>
      </p:ext>
    </p:extLst>
  </p:cSld>
  <p:clrMapOvr>
    <a:masterClrMapping/>
  </p:clrMapOvr>
  <p:transition spd="med">
    <p:fade thruBlk="1"/>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1676400"/>
            <a:ext cx="4689297" cy="369332"/>
          </a:xfrm>
        </p:spPr>
        <p:txBody>
          <a:bodyPr vert="horz" anchor="b" anchorCtr="1">
            <a:spAutoFit/>
          </a:bodyPr>
          <a:lstStyle/>
          <a:p>
            <a:pPr algn="ctr"/>
            <a:r>
              <a:rPr kumimoji="0" lang="en-US" sz="20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Our Parent </a:t>
            </a:r>
            <a:r>
              <a:rPr lang="en-US" sz="20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O</a:t>
            </a:r>
            <a:r>
              <a:rPr kumimoji="0" lang="en-US" sz="20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rganization</a:t>
            </a:r>
            <a:endParaRPr lang="en-US" sz="2000" b="1" dirty="0">
              <a:solidFill>
                <a:schemeClr val="bg2">
                  <a:lumMod val="50000"/>
                </a:schemeClr>
              </a:solidFill>
              <a:latin typeface="Georgia" pitchFamily="18" charset="0"/>
            </a:endParaRPr>
          </a:p>
        </p:txBody>
      </p:sp>
      <p:sp>
        <p:nvSpPr>
          <p:cNvPr id="4"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3" name="Picture 2">
            <a:extLst>
              <a:ext uri="{FF2B5EF4-FFF2-40B4-BE49-F238E27FC236}">
                <a16:creationId xmlns:a16="http://schemas.microsoft.com/office/drawing/2014/main" id="{DF5366EB-C3A8-4CFC-8681-479240A8D151}"/>
              </a:ext>
            </a:extLst>
          </p:cNvPr>
          <p:cNvPicPr>
            <a:picLocks noChangeAspect="1"/>
          </p:cNvPicPr>
          <p:nvPr/>
        </p:nvPicPr>
        <p:blipFill rotWithShape="1">
          <a:blip r:embed="rId4"/>
          <a:srcRect l="48717" t="23107" r="24167" b="8518"/>
          <a:stretch/>
        </p:blipFill>
        <p:spPr>
          <a:xfrm rot="21310797">
            <a:off x="4255605" y="2035501"/>
            <a:ext cx="1520644" cy="2156850"/>
          </a:xfrm>
          <a:prstGeom prst="rect">
            <a:avLst/>
          </a:prstGeom>
        </p:spPr>
      </p:pic>
      <p:pic>
        <p:nvPicPr>
          <p:cNvPr id="5" name="Picture 4">
            <a:extLst>
              <a:ext uri="{FF2B5EF4-FFF2-40B4-BE49-F238E27FC236}">
                <a16:creationId xmlns:a16="http://schemas.microsoft.com/office/drawing/2014/main" id="{CA8B9939-2569-4167-9C9D-4A1E74EF75B9}"/>
              </a:ext>
            </a:extLst>
          </p:cNvPr>
          <p:cNvPicPr>
            <a:picLocks noChangeAspect="1"/>
          </p:cNvPicPr>
          <p:nvPr/>
        </p:nvPicPr>
        <p:blipFill rotWithShape="1">
          <a:blip r:embed="rId5"/>
          <a:srcRect l="15833" t="23106" r="42500" b="26296"/>
          <a:stretch/>
        </p:blipFill>
        <p:spPr>
          <a:xfrm>
            <a:off x="6173449" y="2514600"/>
            <a:ext cx="2689900" cy="18373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464C1F5C-2769-40A6-A3FA-ED3A9A437162}"/>
              </a:ext>
            </a:extLst>
          </p:cNvPr>
          <p:cNvPicPr>
            <a:picLocks noChangeAspect="1"/>
          </p:cNvPicPr>
          <p:nvPr/>
        </p:nvPicPr>
        <p:blipFill rotWithShape="1">
          <a:blip r:embed="rId6"/>
          <a:srcRect l="48717" t="58889" r="24167" b="10000"/>
          <a:stretch/>
        </p:blipFill>
        <p:spPr>
          <a:xfrm>
            <a:off x="6278650" y="4572000"/>
            <a:ext cx="2479498" cy="1600200"/>
          </a:xfrm>
          <a:prstGeom prst="rect">
            <a:avLst/>
          </a:prstGeom>
        </p:spPr>
      </p:pic>
      <p:pic>
        <p:nvPicPr>
          <p:cNvPr id="7" name="Picture 6">
            <a:extLst>
              <a:ext uri="{FF2B5EF4-FFF2-40B4-BE49-F238E27FC236}">
                <a16:creationId xmlns:a16="http://schemas.microsoft.com/office/drawing/2014/main" id="{3CFD5259-3A3A-4E33-9002-87BF0D23478C}"/>
              </a:ext>
            </a:extLst>
          </p:cNvPr>
          <p:cNvPicPr>
            <a:picLocks noChangeAspect="1"/>
          </p:cNvPicPr>
          <p:nvPr/>
        </p:nvPicPr>
        <p:blipFill>
          <a:blip r:embed="rId7"/>
          <a:stretch>
            <a:fillRect/>
          </a:stretch>
        </p:blipFill>
        <p:spPr>
          <a:xfrm rot="295032">
            <a:off x="3971769" y="4478518"/>
            <a:ext cx="1731128" cy="2070882"/>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695C8DF2-4AFA-47C9-873C-A591DA4FB0C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13792"/>
          <a:stretch/>
        </p:blipFill>
        <p:spPr>
          <a:xfrm>
            <a:off x="484260" y="2176424"/>
            <a:ext cx="3364807" cy="2175546"/>
          </a:xfrm>
          <a:prstGeom prst="rect">
            <a:avLst/>
          </a:prstGeom>
        </p:spPr>
      </p:pic>
      <p:sp>
        <p:nvSpPr>
          <p:cNvPr id="9" name="TextBox 8">
            <a:extLst>
              <a:ext uri="{FF2B5EF4-FFF2-40B4-BE49-F238E27FC236}">
                <a16:creationId xmlns:a16="http://schemas.microsoft.com/office/drawing/2014/main" id="{583AA706-9994-4201-BD72-497133B76510}"/>
              </a:ext>
            </a:extLst>
          </p:cNvPr>
          <p:cNvSpPr txBox="1"/>
          <p:nvPr/>
        </p:nvSpPr>
        <p:spPr>
          <a:xfrm>
            <a:off x="385853" y="4408136"/>
            <a:ext cx="3347948" cy="1384995"/>
          </a:xfrm>
          <a:prstGeom prst="rect">
            <a:avLst/>
          </a:prstGeom>
          <a:noFill/>
        </p:spPr>
        <p:txBody>
          <a:bodyPr wrap="square" rtlCol="0">
            <a:spAutoFit/>
          </a:bodyPr>
          <a:lstStyle/>
          <a:p>
            <a:pPr fontAlgn="base"/>
            <a:r>
              <a:rPr lang="en-US" sz="1200" dirty="0"/>
              <a:t>President–</a:t>
            </a:r>
            <a:r>
              <a:rPr lang="en-US" sz="1200" b="1" dirty="0"/>
              <a:t>Terri </a:t>
            </a:r>
            <a:r>
              <a:rPr lang="en-US" sz="1200" b="1" dirty="0" err="1"/>
              <a:t>Hrynyk</a:t>
            </a:r>
            <a:endParaRPr lang="en-US" sz="1200" dirty="0"/>
          </a:p>
          <a:p>
            <a:pPr fontAlgn="base"/>
            <a:r>
              <a:rPr lang="en-US" sz="1200" dirty="0"/>
              <a:t>1st VP Communications–</a:t>
            </a:r>
            <a:r>
              <a:rPr lang="en-US" sz="1200" b="1" dirty="0"/>
              <a:t>Cari Diez</a:t>
            </a:r>
            <a:endParaRPr lang="en-US" sz="1200" dirty="0"/>
          </a:p>
          <a:p>
            <a:pPr fontAlgn="base"/>
            <a:r>
              <a:rPr lang="en-US" sz="1200" dirty="0"/>
              <a:t>2nd VP Programs–</a:t>
            </a:r>
            <a:r>
              <a:rPr lang="en-US" sz="1200" b="1" dirty="0"/>
              <a:t>Brooke Benson</a:t>
            </a:r>
            <a:endParaRPr lang="en-US" sz="1200" dirty="0"/>
          </a:p>
          <a:p>
            <a:pPr fontAlgn="base"/>
            <a:r>
              <a:rPr lang="en-US" sz="1200" dirty="0"/>
              <a:t>3rd VP Fundraising–</a:t>
            </a:r>
            <a:r>
              <a:rPr lang="en-US" sz="1200" b="1" dirty="0"/>
              <a:t>Shannon </a:t>
            </a:r>
            <a:r>
              <a:rPr lang="en-US" sz="1200" b="1" dirty="0" err="1"/>
              <a:t>Abayasekera</a:t>
            </a:r>
            <a:endParaRPr lang="en-US" sz="1200" dirty="0"/>
          </a:p>
          <a:p>
            <a:pPr fontAlgn="base"/>
            <a:r>
              <a:rPr lang="en-US" sz="1200" dirty="0"/>
              <a:t>Treasurer–</a:t>
            </a:r>
            <a:r>
              <a:rPr lang="en-US" sz="1200" b="1" dirty="0"/>
              <a:t>Gary Clute</a:t>
            </a:r>
            <a:endParaRPr lang="en-US" sz="1200" dirty="0"/>
          </a:p>
          <a:p>
            <a:pPr fontAlgn="base"/>
            <a:r>
              <a:rPr lang="en-US" sz="1200" dirty="0"/>
              <a:t>Recording Secretary–</a:t>
            </a:r>
            <a:r>
              <a:rPr lang="en-US" sz="1200" b="1" dirty="0"/>
              <a:t>Michelle </a:t>
            </a:r>
            <a:r>
              <a:rPr lang="en-US" sz="1200" b="1" dirty="0" err="1"/>
              <a:t>Skandamis</a:t>
            </a:r>
            <a:endParaRPr lang="en-US" sz="1200" dirty="0"/>
          </a:p>
          <a:p>
            <a:pPr fontAlgn="base"/>
            <a:r>
              <a:rPr lang="en-US" sz="1200" dirty="0"/>
              <a:t>Corresponding Secretary–</a:t>
            </a:r>
            <a:r>
              <a:rPr lang="en-US" sz="1200" b="1" dirty="0"/>
              <a:t>Yuliya Meusel</a:t>
            </a:r>
            <a:endParaRPr lang="en-US" sz="1200" dirty="0"/>
          </a:p>
        </p:txBody>
      </p:sp>
    </p:spTree>
    <p:extLst>
      <p:ext uri="{BB962C8B-B14F-4D97-AF65-F5344CB8AC3E}">
        <p14:creationId xmlns:p14="http://schemas.microsoft.com/office/powerpoint/2010/main" val="3738034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133" y="1538111"/>
            <a:ext cx="4876800" cy="762000"/>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Education Opportunities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are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Offered to Families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13" name="Picture 12">
            <a:extLst>
              <a:ext uri="{FF2B5EF4-FFF2-40B4-BE49-F238E27FC236}">
                <a16:creationId xmlns:a16="http://schemas.microsoft.com/office/drawing/2014/main" id="{DBEEC62D-5045-445B-A8C6-320C6CE4C5C8}"/>
              </a:ext>
            </a:extLst>
          </p:cNvPr>
          <p:cNvPicPr>
            <a:picLocks noChangeAspect="1"/>
          </p:cNvPicPr>
          <p:nvPr/>
        </p:nvPicPr>
        <p:blipFill rotWithShape="1">
          <a:blip r:embed="rId4"/>
          <a:srcRect l="24999" t="15925" r="25000" b="13238"/>
          <a:stretch/>
        </p:blipFill>
        <p:spPr>
          <a:xfrm>
            <a:off x="228600" y="3889917"/>
            <a:ext cx="3124200" cy="2489717"/>
          </a:xfrm>
          <a:prstGeom prst="rect">
            <a:avLst/>
          </a:prstGeom>
        </p:spPr>
      </p:pic>
      <p:pic>
        <p:nvPicPr>
          <p:cNvPr id="15" name="Picture 14">
            <a:extLst>
              <a:ext uri="{FF2B5EF4-FFF2-40B4-BE49-F238E27FC236}">
                <a16:creationId xmlns:a16="http://schemas.microsoft.com/office/drawing/2014/main" id="{760DEAAC-B5DC-481E-ACBC-49B3E683AB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51752" y="2345499"/>
            <a:ext cx="1863648" cy="2484864"/>
          </a:xfrm>
          <a:prstGeom prst="rect">
            <a:avLst/>
          </a:prstGeom>
          <a:ln w="38100">
            <a:solidFill>
              <a:schemeClr val="accent6">
                <a:lumMod val="60000"/>
                <a:lumOff val="40000"/>
              </a:schemeClr>
            </a:solidFill>
          </a:ln>
        </p:spPr>
      </p:pic>
      <p:pic>
        <p:nvPicPr>
          <p:cNvPr id="17" name="Picture 16">
            <a:extLst>
              <a:ext uri="{FF2B5EF4-FFF2-40B4-BE49-F238E27FC236}">
                <a16:creationId xmlns:a16="http://schemas.microsoft.com/office/drawing/2014/main" id="{358EEEDA-767C-4859-8BCF-B609CD91D8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263348">
            <a:off x="4639631" y="2384762"/>
            <a:ext cx="1930399" cy="1447799"/>
          </a:xfrm>
          <a:prstGeom prst="rect">
            <a:avLst/>
          </a:prstGeom>
          <a:ln w="28575">
            <a:solidFill>
              <a:srgbClr val="000099"/>
            </a:solidFill>
          </a:ln>
        </p:spPr>
      </p:pic>
      <p:pic>
        <p:nvPicPr>
          <p:cNvPr id="19" name="Picture 18">
            <a:extLst>
              <a:ext uri="{FF2B5EF4-FFF2-40B4-BE49-F238E27FC236}">
                <a16:creationId xmlns:a16="http://schemas.microsoft.com/office/drawing/2014/main" id="{430C7E47-792A-485A-92C4-3E171B9C81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99444">
            <a:off x="2439425" y="2422361"/>
            <a:ext cx="1826749" cy="1370062"/>
          </a:xfrm>
          <a:prstGeom prst="rect">
            <a:avLst/>
          </a:prstGeom>
          <a:ln w="38100">
            <a:solidFill>
              <a:schemeClr val="accent6">
                <a:lumMod val="60000"/>
                <a:lumOff val="40000"/>
              </a:schemeClr>
            </a:solidFill>
          </a:ln>
        </p:spPr>
      </p:pic>
      <p:pic>
        <p:nvPicPr>
          <p:cNvPr id="21" name="Picture 20">
            <a:extLst>
              <a:ext uri="{FF2B5EF4-FFF2-40B4-BE49-F238E27FC236}">
                <a16:creationId xmlns:a16="http://schemas.microsoft.com/office/drawing/2014/main" id="{5BC51B71-18DF-4CB4-91B9-F8FAFEF75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86200" y="3968850"/>
            <a:ext cx="2867814" cy="2150861"/>
          </a:xfrm>
          <a:prstGeom prst="rect">
            <a:avLst/>
          </a:prstGeom>
          <a:ln w="38100">
            <a:solidFill>
              <a:schemeClr val="accent6">
                <a:lumMod val="60000"/>
                <a:lumOff val="40000"/>
              </a:schemeClr>
            </a:solidFill>
          </a:ln>
        </p:spPr>
      </p:pic>
      <p:pic>
        <p:nvPicPr>
          <p:cNvPr id="23" name="Picture 22">
            <a:extLst>
              <a:ext uri="{FF2B5EF4-FFF2-40B4-BE49-F238E27FC236}">
                <a16:creationId xmlns:a16="http://schemas.microsoft.com/office/drawing/2014/main" id="{96624811-A0D2-422C-BD43-30C78102175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233229">
            <a:off x="228600" y="2272758"/>
            <a:ext cx="1854200" cy="1390650"/>
          </a:xfrm>
          <a:prstGeom prst="rect">
            <a:avLst/>
          </a:prstGeom>
          <a:ln w="28575">
            <a:solidFill>
              <a:srgbClr val="000099"/>
            </a:solidFill>
          </a:ln>
        </p:spPr>
      </p:pic>
    </p:spTree>
    <p:extLst>
      <p:ext uri="{BB962C8B-B14F-4D97-AF65-F5344CB8AC3E}">
        <p14:creationId xmlns:p14="http://schemas.microsoft.com/office/powerpoint/2010/main" val="255521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133" y="1538111"/>
            <a:ext cx="4876800" cy="762000"/>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Education Opportunities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are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Offered to Families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4" name="Picture 3">
            <a:extLst>
              <a:ext uri="{FF2B5EF4-FFF2-40B4-BE49-F238E27FC236}">
                <a16:creationId xmlns:a16="http://schemas.microsoft.com/office/drawing/2014/main" id="{3148B48A-90CC-4E9D-A4BA-F8E14EF2CA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800" y="2346625"/>
            <a:ext cx="2971800" cy="2228850"/>
          </a:xfrm>
          <a:prstGeom prst="rect">
            <a:avLst/>
          </a:prstGeom>
        </p:spPr>
      </p:pic>
      <p:pic>
        <p:nvPicPr>
          <p:cNvPr id="7" name="Picture 6">
            <a:extLst>
              <a:ext uri="{FF2B5EF4-FFF2-40B4-BE49-F238E27FC236}">
                <a16:creationId xmlns:a16="http://schemas.microsoft.com/office/drawing/2014/main" id="{C50E9DB5-7F78-419D-8088-FCE6EF48DD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2346626"/>
            <a:ext cx="2971800" cy="2228850"/>
          </a:xfrm>
          <a:prstGeom prst="rect">
            <a:avLst/>
          </a:prstGeom>
        </p:spPr>
      </p:pic>
      <p:pic>
        <p:nvPicPr>
          <p:cNvPr id="9" name="Picture 8">
            <a:extLst>
              <a:ext uri="{FF2B5EF4-FFF2-40B4-BE49-F238E27FC236}">
                <a16:creationId xmlns:a16="http://schemas.microsoft.com/office/drawing/2014/main" id="{43D9C6C7-E810-4632-A028-656B744B40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97823" y="3200400"/>
            <a:ext cx="2971800" cy="22288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BB41D89F-B0A7-48BA-ACBD-329189295BD4}"/>
              </a:ext>
            </a:extLst>
          </p:cNvPr>
          <p:cNvSpPr txBox="1"/>
          <p:nvPr/>
        </p:nvSpPr>
        <p:spPr>
          <a:xfrm>
            <a:off x="2062165" y="5562600"/>
            <a:ext cx="5100635" cy="923330"/>
          </a:xfrm>
          <a:prstGeom prst="rect">
            <a:avLst/>
          </a:prstGeom>
          <a:noFill/>
        </p:spPr>
        <p:txBody>
          <a:bodyPr wrap="square" rtlCol="0">
            <a:spAutoFit/>
          </a:bodyPr>
          <a:lstStyle/>
          <a:p>
            <a:pPr algn="ctr"/>
            <a:r>
              <a:rPr lang="en-US" dirty="0"/>
              <a:t>Dads got to hear about the importance of reading with their children during the annual Dad’s &amp; Donuts event.</a:t>
            </a:r>
          </a:p>
        </p:txBody>
      </p:sp>
      <p:pic>
        <p:nvPicPr>
          <p:cNvPr id="12" name="Picture 11">
            <a:extLst>
              <a:ext uri="{FF2B5EF4-FFF2-40B4-BE49-F238E27FC236}">
                <a16:creationId xmlns:a16="http://schemas.microsoft.com/office/drawing/2014/main" id="{AD252D15-C0A1-4931-A196-5B54C26CC20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4528">
            <a:off x="304800" y="4744279"/>
            <a:ext cx="1727200" cy="1295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Picture 15">
            <a:extLst>
              <a:ext uri="{FF2B5EF4-FFF2-40B4-BE49-F238E27FC236}">
                <a16:creationId xmlns:a16="http://schemas.microsoft.com/office/drawing/2014/main" id="{E6EFD99C-0B84-4E0B-B836-364A577B7CA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2473">
            <a:off x="7193014" y="4738313"/>
            <a:ext cx="1645107" cy="123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8916956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4133" y="1538111"/>
            <a:ext cx="4876800" cy="762000"/>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Education Opportunities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are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Offered to Families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sp>
        <p:nvSpPr>
          <p:cNvPr id="10" name="TextBox 9">
            <a:extLst>
              <a:ext uri="{FF2B5EF4-FFF2-40B4-BE49-F238E27FC236}">
                <a16:creationId xmlns:a16="http://schemas.microsoft.com/office/drawing/2014/main" id="{BB41D89F-B0A7-48BA-ACBD-329189295BD4}"/>
              </a:ext>
            </a:extLst>
          </p:cNvPr>
          <p:cNvSpPr txBox="1"/>
          <p:nvPr/>
        </p:nvSpPr>
        <p:spPr>
          <a:xfrm>
            <a:off x="175647" y="5215371"/>
            <a:ext cx="3035865" cy="830997"/>
          </a:xfrm>
          <a:prstGeom prst="rect">
            <a:avLst/>
          </a:prstGeom>
          <a:noFill/>
        </p:spPr>
        <p:txBody>
          <a:bodyPr wrap="square" rtlCol="0">
            <a:spAutoFit/>
          </a:bodyPr>
          <a:lstStyle/>
          <a:p>
            <a:pPr algn="ctr"/>
            <a:r>
              <a:rPr lang="en-US" sz="1600" dirty="0"/>
              <a:t>Families learning how to help their kids be successful and prepared for the FSA.</a:t>
            </a:r>
          </a:p>
        </p:txBody>
      </p:sp>
      <p:pic>
        <p:nvPicPr>
          <p:cNvPr id="5" name="Picture 4">
            <a:extLst>
              <a:ext uri="{FF2B5EF4-FFF2-40B4-BE49-F238E27FC236}">
                <a16:creationId xmlns:a16="http://schemas.microsoft.com/office/drawing/2014/main" id="{9C3910BD-AC75-44C7-8789-041677E2E2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428" b="18889"/>
          <a:stretch/>
        </p:blipFill>
        <p:spPr>
          <a:xfrm>
            <a:off x="474133" y="2362199"/>
            <a:ext cx="4847732" cy="2133601"/>
          </a:xfrm>
          <a:prstGeom prst="rect">
            <a:avLst/>
          </a:prstGeom>
        </p:spPr>
      </p:pic>
      <p:pic>
        <p:nvPicPr>
          <p:cNvPr id="11" name="Picture 10">
            <a:extLst>
              <a:ext uri="{FF2B5EF4-FFF2-40B4-BE49-F238E27FC236}">
                <a16:creationId xmlns:a16="http://schemas.microsoft.com/office/drawing/2014/main" id="{FC481EC0-7CC6-49DE-8A86-D191499842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8265" y="4665045"/>
            <a:ext cx="2133600" cy="1600200"/>
          </a:xfrm>
          <a:prstGeom prst="rect">
            <a:avLst/>
          </a:prstGeom>
        </p:spPr>
      </p:pic>
      <p:pic>
        <p:nvPicPr>
          <p:cNvPr id="14" name="Picture 13">
            <a:extLst>
              <a:ext uri="{FF2B5EF4-FFF2-40B4-BE49-F238E27FC236}">
                <a16:creationId xmlns:a16="http://schemas.microsoft.com/office/drawing/2014/main" id="{3ADEF69D-0C6F-4831-8500-D205788940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7368" y="2460201"/>
            <a:ext cx="2714132" cy="2035599"/>
          </a:xfrm>
          <a:prstGeom prst="rect">
            <a:avLst/>
          </a:prstGeom>
        </p:spPr>
      </p:pic>
      <p:pic>
        <p:nvPicPr>
          <p:cNvPr id="17" name="Picture 16">
            <a:extLst>
              <a:ext uri="{FF2B5EF4-FFF2-40B4-BE49-F238E27FC236}">
                <a16:creationId xmlns:a16="http://schemas.microsoft.com/office/drawing/2014/main" id="{8C8B7D81-CE19-4597-BD44-AA8208C17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77368" y="4665045"/>
            <a:ext cx="1905000" cy="1428750"/>
          </a:xfrm>
          <a:prstGeom prst="rect">
            <a:avLst/>
          </a:prstGeom>
        </p:spPr>
      </p:pic>
      <p:sp>
        <p:nvSpPr>
          <p:cNvPr id="18" name="TextBox 17">
            <a:extLst>
              <a:ext uri="{FF2B5EF4-FFF2-40B4-BE49-F238E27FC236}">
                <a16:creationId xmlns:a16="http://schemas.microsoft.com/office/drawing/2014/main" id="{AB808915-6164-4880-B448-B337A18E9E45}"/>
              </a:ext>
            </a:extLst>
          </p:cNvPr>
          <p:cNvSpPr txBox="1"/>
          <p:nvPr/>
        </p:nvSpPr>
        <p:spPr>
          <a:xfrm>
            <a:off x="7537871" y="4765073"/>
            <a:ext cx="996530" cy="1200329"/>
          </a:xfrm>
          <a:prstGeom prst="rect">
            <a:avLst/>
          </a:prstGeom>
          <a:noFill/>
        </p:spPr>
        <p:txBody>
          <a:bodyPr wrap="square" rtlCol="0">
            <a:spAutoFit/>
          </a:bodyPr>
          <a:lstStyle/>
          <a:p>
            <a:pPr algn="ctr"/>
            <a:r>
              <a:rPr lang="en-US" sz="1200" dirty="0"/>
              <a:t>Principal Herrera translates in Spanish for ELL families.</a:t>
            </a:r>
          </a:p>
        </p:txBody>
      </p:sp>
      <p:sp>
        <p:nvSpPr>
          <p:cNvPr id="12" name="TextBox 11">
            <a:extLst>
              <a:ext uri="{FF2B5EF4-FFF2-40B4-BE49-F238E27FC236}">
                <a16:creationId xmlns:a16="http://schemas.microsoft.com/office/drawing/2014/main" id="{272C38AA-149D-431A-9A84-0460E29A2D2C}"/>
              </a:ext>
            </a:extLst>
          </p:cNvPr>
          <p:cNvSpPr txBox="1"/>
          <p:nvPr/>
        </p:nvSpPr>
        <p:spPr>
          <a:xfrm>
            <a:off x="152400" y="4612893"/>
            <a:ext cx="2880362" cy="461665"/>
          </a:xfrm>
          <a:prstGeom prst="rect">
            <a:avLst/>
          </a:prstGeom>
          <a:noFill/>
        </p:spPr>
        <p:txBody>
          <a:bodyPr wrap="square" rtlCol="0">
            <a:spAutoFit/>
          </a:bodyPr>
          <a:lstStyle/>
          <a:p>
            <a:pPr algn="ctr"/>
            <a:r>
              <a:rPr lang="en-US" sz="2400" dirty="0">
                <a:latin typeface="Georgia" panose="02040502050405020303" pitchFamily="18" charset="0"/>
              </a:rPr>
              <a:t>FSA Parent Prep</a:t>
            </a:r>
          </a:p>
        </p:txBody>
      </p:sp>
    </p:spTree>
    <p:extLst>
      <p:ext uri="{BB962C8B-B14F-4D97-AF65-F5344CB8AC3E}">
        <p14:creationId xmlns:p14="http://schemas.microsoft.com/office/powerpoint/2010/main" val="39622732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5404" y="1481667"/>
            <a:ext cx="5334000" cy="762000"/>
          </a:xfrm>
        </p:spPr>
        <p:txBody>
          <a:bodyPr>
            <a:normAutofit/>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Families Partici</a:t>
            </a:r>
            <a:r>
              <a:rPr lang="en-US" sz="2400" b="1" dirty="0">
                <a:solidFill>
                  <a:schemeClr val="bg2">
                    <a:lumMod val="50000"/>
                  </a:schemeClr>
                </a:solidFill>
                <a:effectLst>
                  <a:outerShdw blurRad="50000" dist="30000" dir="5400000" algn="tl" rotWithShape="0">
                    <a:srgbClr val="000000">
                      <a:alpha val="30000"/>
                    </a:srgbClr>
                  </a:outerShdw>
                </a:effectLst>
                <a:latin typeface="Georgia" pitchFamily="18" charset="0"/>
              </a:rPr>
              <a:t>p</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ate in Focus &amp;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Discussion Groups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29" name="Content Placeholder 20">
            <a:extLst>
              <a:ext uri="{FF2B5EF4-FFF2-40B4-BE49-F238E27FC236}">
                <a16:creationId xmlns:a16="http://schemas.microsoft.com/office/drawing/2014/main" id="{EAA96FC7-0552-4EB3-AB3D-7A55A433EB09}"/>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3990" t="19175" r="9647" b="13523"/>
          <a:stretch/>
        </p:blipFill>
        <p:spPr>
          <a:xfrm rot="21291193">
            <a:off x="251986" y="2414457"/>
            <a:ext cx="2618076" cy="1530157"/>
          </a:xfrm>
        </p:spPr>
      </p:pic>
      <p:sp>
        <p:nvSpPr>
          <p:cNvPr id="30" name="TextBox 29">
            <a:extLst>
              <a:ext uri="{FF2B5EF4-FFF2-40B4-BE49-F238E27FC236}">
                <a16:creationId xmlns:a16="http://schemas.microsoft.com/office/drawing/2014/main" id="{36C7E29E-F082-4F3D-BF58-F70C52196E03}"/>
              </a:ext>
            </a:extLst>
          </p:cNvPr>
          <p:cNvSpPr txBox="1"/>
          <p:nvPr/>
        </p:nvSpPr>
        <p:spPr>
          <a:xfrm>
            <a:off x="4878802" y="2651855"/>
            <a:ext cx="4114800" cy="461665"/>
          </a:xfrm>
          <a:prstGeom prst="rect">
            <a:avLst/>
          </a:prstGeom>
          <a:noFill/>
        </p:spPr>
        <p:txBody>
          <a:bodyPr wrap="square" rtlCol="0">
            <a:spAutoFit/>
          </a:bodyPr>
          <a:lstStyle/>
          <a:p>
            <a:pPr algn="ctr"/>
            <a:r>
              <a:rPr lang="en-US" sz="2400" dirty="0">
                <a:latin typeface="Georgia" panose="02040502050405020303" pitchFamily="18" charset="0"/>
              </a:rPr>
              <a:t>Parent Coaching Nights</a:t>
            </a:r>
          </a:p>
        </p:txBody>
      </p:sp>
      <p:pic>
        <p:nvPicPr>
          <p:cNvPr id="31" name="Picture 30">
            <a:extLst>
              <a:ext uri="{FF2B5EF4-FFF2-40B4-BE49-F238E27FC236}">
                <a16:creationId xmlns:a16="http://schemas.microsoft.com/office/drawing/2014/main" id="{BA4D3D22-3672-45A0-9D8C-3C23C52747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0762" y="3206636"/>
            <a:ext cx="3858439" cy="2893829"/>
          </a:xfrm>
          <a:prstGeom prst="rect">
            <a:avLst/>
          </a:prstGeom>
        </p:spPr>
      </p:pic>
      <p:pic>
        <p:nvPicPr>
          <p:cNvPr id="32" name="Picture 31">
            <a:extLst>
              <a:ext uri="{FF2B5EF4-FFF2-40B4-BE49-F238E27FC236}">
                <a16:creationId xmlns:a16="http://schemas.microsoft.com/office/drawing/2014/main" id="{81C95081-6910-49AC-BC2E-016908F558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1607" t="17778" r="22500" b="35555"/>
          <a:stretch/>
        </p:blipFill>
        <p:spPr>
          <a:xfrm rot="260978">
            <a:off x="246796" y="4503467"/>
            <a:ext cx="2607572" cy="1632845"/>
          </a:xfrm>
          <a:prstGeom prst="rect">
            <a:avLst/>
          </a:prstGeom>
        </p:spPr>
      </p:pic>
      <p:pic>
        <p:nvPicPr>
          <p:cNvPr id="33" name="Picture 32">
            <a:extLst>
              <a:ext uri="{FF2B5EF4-FFF2-40B4-BE49-F238E27FC236}">
                <a16:creationId xmlns:a16="http://schemas.microsoft.com/office/drawing/2014/main" id="{2CB677C8-3484-4B64-8B05-0D746F57FAB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501" t="8059" r="4256" b="5825"/>
          <a:stretch/>
        </p:blipFill>
        <p:spPr>
          <a:xfrm rot="21314247">
            <a:off x="2847113" y="3270323"/>
            <a:ext cx="2474765" cy="1897320"/>
          </a:xfrm>
          <a:prstGeom prst="rect">
            <a:avLst/>
          </a:prstGeom>
        </p:spPr>
      </p:pic>
    </p:spTree>
    <p:extLst>
      <p:ext uri="{BB962C8B-B14F-4D97-AF65-F5344CB8AC3E}">
        <p14:creationId xmlns:p14="http://schemas.microsoft.com/office/powerpoint/2010/main" val="829270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6200" y="843781"/>
            <a:ext cx="4318000" cy="457200"/>
          </a:xfrm>
        </p:spPr>
        <p:txBody>
          <a:bodyPr>
            <a:normAutofit/>
          </a:body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Principal’s</a:t>
            </a:r>
            <a:r>
              <a:rPr lang="en-US" sz="2400" b="1" dirty="0">
                <a:solidFill>
                  <a:schemeClr val="accent6">
                    <a:lumMod val="75000"/>
                  </a:schemeClr>
                </a:solidFill>
                <a:latin typeface="Georgia" pitchFamily="18" charset="0"/>
              </a:rPr>
              <a:t> Message</a:t>
            </a:r>
          </a:p>
        </p:txBody>
      </p:sp>
      <p:grpSp>
        <p:nvGrpSpPr>
          <p:cNvPr id="5" name="Group 4"/>
          <p:cNvGrpSpPr/>
          <p:nvPr/>
        </p:nvGrpSpPr>
        <p:grpSpPr>
          <a:xfrm>
            <a:off x="5257800" y="767581"/>
            <a:ext cx="3450067" cy="609600"/>
            <a:chOff x="5312933" y="308604"/>
            <a:chExt cx="3450067" cy="609600"/>
          </a:xfrm>
          <a:solidFill>
            <a:schemeClr val="tx2">
              <a:lumMod val="40000"/>
              <a:lumOff val="60000"/>
            </a:schemeClr>
          </a:solidFill>
        </p:grpSpPr>
        <p:sp>
          <p:nvSpPr>
            <p:cNvPr id="6" name="5-Point Star 5"/>
            <p:cNvSpPr/>
            <p:nvPr/>
          </p:nvSpPr>
          <p:spPr>
            <a:xfrm>
              <a:off x="5312933" y="308604"/>
              <a:ext cx="685800" cy="609600"/>
            </a:xfrm>
            <a:prstGeom prst="star5">
              <a:avLst/>
            </a:prstGeom>
            <a:grp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7" name="5-Point Star 6"/>
            <p:cNvSpPr/>
            <p:nvPr/>
          </p:nvSpPr>
          <p:spPr>
            <a:xfrm>
              <a:off x="6019800" y="308604"/>
              <a:ext cx="685800" cy="609600"/>
            </a:xfrm>
            <a:prstGeom prst="star5">
              <a:avLst/>
            </a:prstGeom>
            <a:grp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8" name="5-Point Star 7"/>
            <p:cNvSpPr/>
            <p:nvPr/>
          </p:nvSpPr>
          <p:spPr>
            <a:xfrm>
              <a:off x="6705600" y="308604"/>
              <a:ext cx="685800" cy="609600"/>
            </a:xfrm>
            <a:prstGeom prst="star5">
              <a:avLst/>
            </a:prstGeom>
            <a:grp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9" name="5-Point Star 8"/>
            <p:cNvSpPr/>
            <p:nvPr/>
          </p:nvSpPr>
          <p:spPr>
            <a:xfrm>
              <a:off x="7391400" y="308604"/>
              <a:ext cx="685800" cy="609600"/>
            </a:xfrm>
            <a:prstGeom prst="star5">
              <a:avLst/>
            </a:prstGeom>
            <a:grp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0" name="5-Point Star 9"/>
            <p:cNvSpPr/>
            <p:nvPr/>
          </p:nvSpPr>
          <p:spPr>
            <a:xfrm>
              <a:off x="8077200" y="308604"/>
              <a:ext cx="685800" cy="609600"/>
            </a:xfrm>
            <a:prstGeom prst="star5">
              <a:avLst/>
            </a:prstGeom>
            <a:grpFill/>
            <a:effectLst>
              <a:outerShdw blurRad="50800" dist="38100" dir="2700000" algn="tl" rotWithShape="0">
                <a:prstClr val="black">
                  <a:alpha val="40000"/>
                </a:prstClr>
              </a:outerShdw>
            </a:effectLst>
            <a:scene3d>
              <a:camera prst="orthographicFront">
                <a:rot lat="0" lon="0" rev="0"/>
              </a:camera>
              <a:lightRig rig="threePt" dir="t"/>
            </a:scene3d>
            <a:sp3d>
              <a:bevelT w="50800" h="25400" prst="relaxedInset"/>
            </a:sp3d>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grpSp>
      <p:sp>
        <p:nvSpPr>
          <p:cNvPr id="3" name="Rectangle 2">
            <a:extLst>
              <a:ext uri="{FF2B5EF4-FFF2-40B4-BE49-F238E27FC236}">
                <a16:creationId xmlns:a16="http://schemas.microsoft.com/office/drawing/2014/main" id="{8B594601-0E7A-42EC-88D5-6C6418A42141}"/>
              </a:ext>
            </a:extLst>
          </p:cNvPr>
          <p:cNvSpPr/>
          <p:nvPr/>
        </p:nvSpPr>
        <p:spPr>
          <a:xfrm>
            <a:off x="186531" y="1905000"/>
            <a:ext cx="8770937" cy="4662815"/>
          </a:xfrm>
          <a:prstGeom prst="rect">
            <a:avLst/>
          </a:prstGeom>
        </p:spPr>
        <p:txBody>
          <a:bodyPr wrap="square">
            <a:spAutoFit/>
          </a:bodyPr>
          <a:lstStyle/>
          <a:p>
            <a:r>
              <a:rPr lang="en-US" sz="1100" dirty="0">
                <a:solidFill>
                  <a:srgbClr val="000000"/>
                </a:solidFill>
                <a:latin typeface="Georgia" panose="02040502050405020303" pitchFamily="18" charset="0"/>
              </a:rPr>
              <a:t>Dear Parents/Guardians and Business Partners:</a:t>
            </a:r>
          </a:p>
          <a:p>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I want the children of Windy Ridge to enjoy coming to school each and every day.  I want the school environment to be a pleasant one, filled with rich experiences, challenging projects, loads of achievements and lasting friendships.</a:t>
            </a:r>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In order to accomplish this task, I feel it is particularly important to develop and maintain involvement with both parents and our community.  Parents will be the first to know whether their child is enjoying school, whether their child needs special attention in a specific subject or whether their child’s relationship with a friend is affecting his/her academic development. Our commitment to the children is genuine and the teachers’ interaction with parents is essential to each child’s education – both academically and behaviorally. Local businesses can help to enrich the learning environment Windy Ridge provides by being involved in our school. They can choose to enrich learning by sharing their time and expertise on a topic students are studying or donating supplies/money to school activities.</a:t>
            </a:r>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It is important to build a strong relationship with one another for several reasons.  Some of the most important are:</a:t>
            </a:r>
          </a:p>
          <a:p>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motivate children</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build self-esteem</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reach common goals together</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work through difficulties that may arise</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see that each child enjoys the mental, physical and social activities at school</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see that each child reaches personal fulfillment</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nurture and support each child</a:t>
            </a:r>
            <a:endParaRPr lang="en-US" sz="1100" dirty="0">
              <a:solidFill>
                <a:srgbClr val="222222"/>
              </a:solidFill>
              <a:latin typeface="Georgia" panose="02040502050405020303" pitchFamily="18" charset="0"/>
            </a:endParaRPr>
          </a:p>
          <a:p>
            <a:pPr lvl="1"/>
            <a:r>
              <a:rPr lang="en-US" sz="1100" dirty="0">
                <a:solidFill>
                  <a:srgbClr val="222222"/>
                </a:solidFill>
                <a:latin typeface="Georgia" panose="02040502050405020303" pitchFamily="18" charset="0"/>
              </a:rPr>
              <a:t>•</a:t>
            </a:r>
            <a:r>
              <a:rPr lang="en-US" sz="1100" dirty="0">
                <a:solidFill>
                  <a:srgbClr val="000000"/>
                </a:solidFill>
                <a:latin typeface="Georgia" panose="02040502050405020303" pitchFamily="18" charset="0"/>
              </a:rPr>
              <a:t>To see that each child learns and becomes responsible</a:t>
            </a:r>
          </a:p>
          <a:p>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Thank you for your involvement at Windy Ridge.  I look forward to getting to know you.  If you have any questions throughout the year, please contact me.</a:t>
            </a:r>
          </a:p>
          <a:p>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Sincerely,</a:t>
            </a:r>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Tracy Webley</a:t>
            </a:r>
            <a:endParaRPr lang="en-US" sz="1100" dirty="0">
              <a:solidFill>
                <a:srgbClr val="222222"/>
              </a:solidFill>
              <a:latin typeface="Georgia" panose="02040502050405020303" pitchFamily="18" charset="0"/>
            </a:endParaRPr>
          </a:p>
          <a:p>
            <a:r>
              <a:rPr lang="en-US" sz="1100" dirty="0">
                <a:solidFill>
                  <a:srgbClr val="000000"/>
                </a:solidFill>
                <a:latin typeface="Georgia" panose="02040502050405020303" pitchFamily="18" charset="0"/>
              </a:rPr>
              <a:t>Principal</a:t>
            </a:r>
            <a:endParaRPr lang="en-US" sz="1100" i="0" dirty="0">
              <a:solidFill>
                <a:srgbClr val="222222"/>
              </a:solidFill>
              <a:effectLst/>
              <a:latin typeface="Georgia" panose="02040502050405020303" pitchFamily="18" charset="0"/>
            </a:endParaRPr>
          </a:p>
        </p:txBody>
      </p:sp>
    </p:spTree>
    <p:extLst>
      <p:ext uri="{BB962C8B-B14F-4D97-AF65-F5344CB8AC3E}">
        <p14:creationId xmlns:p14="http://schemas.microsoft.com/office/powerpoint/2010/main" val="181997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 y="1272257"/>
            <a:ext cx="4800600" cy="685800"/>
          </a:xfrm>
        </p:spPr>
        <p:txBody>
          <a:bodyPr>
            <a:noAutofit/>
          </a:bodyPr>
          <a:lstStyle/>
          <a:p>
            <a:pPr algn="ctr"/>
            <a:r>
              <a:rPr kumimoji="0" lang="en-US" sz="2400" b="1" kern="1200" dirty="0">
                <a:solidFill>
                  <a:schemeClr val="bg2">
                    <a:lumMod val="50000"/>
                  </a:schemeClr>
                </a:solidFill>
                <a:latin typeface="Georgia" pitchFamily="18" charset="0"/>
              </a:rPr>
              <a:t>Joint Parent and Student Training</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5" name="Content Placeholder 4">
            <a:extLst>
              <a:ext uri="{FF2B5EF4-FFF2-40B4-BE49-F238E27FC236}">
                <a16:creationId xmlns:a16="http://schemas.microsoft.com/office/drawing/2014/main" id="{9D5490CC-19C1-470F-9634-E28C1EF3BF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2814345" y="3960131"/>
            <a:ext cx="2382270" cy="1777208"/>
          </a:xfrm>
          <a:prstGeom prst="rect">
            <a:avLst/>
          </a:prstGeom>
        </p:spPr>
      </p:pic>
      <p:pic>
        <p:nvPicPr>
          <p:cNvPr id="7" name="Picture 6">
            <a:extLst>
              <a:ext uri="{FF2B5EF4-FFF2-40B4-BE49-F238E27FC236}">
                <a16:creationId xmlns:a16="http://schemas.microsoft.com/office/drawing/2014/main" id="{D9B3AB43-CFEB-406A-B9AA-A960B624C22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001" b="11110"/>
          <a:stretch/>
        </p:blipFill>
        <p:spPr>
          <a:xfrm>
            <a:off x="378599" y="2467428"/>
            <a:ext cx="2405831" cy="29464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a:extLst>
              <a:ext uri="{FF2B5EF4-FFF2-40B4-BE49-F238E27FC236}">
                <a16:creationId xmlns:a16="http://schemas.microsoft.com/office/drawing/2014/main" id="{8601C404-A3F5-4A98-8108-4B4124061A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695166" y="2438178"/>
            <a:ext cx="2146325" cy="1609744"/>
          </a:xfrm>
          <a:prstGeom prst="rect">
            <a:avLst/>
          </a:prstGeom>
        </p:spPr>
      </p:pic>
      <p:pic>
        <p:nvPicPr>
          <p:cNvPr id="9" name="Picture 8">
            <a:extLst>
              <a:ext uri="{FF2B5EF4-FFF2-40B4-BE49-F238E27FC236}">
                <a16:creationId xmlns:a16="http://schemas.microsoft.com/office/drawing/2014/main" id="{C9BF2391-968D-4EB8-A0A2-DA64664728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93578">
            <a:off x="6672729" y="4291297"/>
            <a:ext cx="2209800" cy="1657350"/>
          </a:xfrm>
          <a:prstGeom prst="rect">
            <a:avLst/>
          </a:prstGeom>
        </p:spPr>
      </p:pic>
      <p:pic>
        <p:nvPicPr>
          <p:cNvPr id="10" name="Picture 9">
            <a:extLst>
              <a:ext uri="{FF2B5EF4-FFF2-40B4-BE49-F238E27FC236}">
                <a16:creationId xmlns:a16="http://schemas.microsoft.com/office/drawing/2014/main" id="{F4CB9403-EC8B-42F8-9D22-A77108551F2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82334">
            <a:off x="6689164" y="2215027"/>
            <a:ext cx="2209800" cy="1657350"/>
          </a:xfrm>
          <a:prstGeom prst="rect">
            <a:avLst/>
          </a:prstGeom>
        </p:spPr>
      </p:pic>
      <p:sp>
        <p:nvSpPr>
          <p:cNvPr id="11" name="TextBox 10">
            <a:extLst>
              <a:ext uri="{FF2B5EF4-FFF2-40B4-BE49-F238E27FC236}">
                <a16:creationId xmlns:a16="http://schemas.microsoft.com/office/drawing/2014/main" id="{2FD6234A-2502-4473-A4D5-73EE81FDDD09}"/>
              </a:ext>
            </a:extLst>
          </p:cNvPr>
          <p:cNvSpPr txBox="1"/>
          <p:nvPr/>
        </p:nvSpPr>
        <p:spPr>
          <a:xfrm>
            <a:off x="3117090" y="2258181"/>
            <a:ext cx="1777208" cy="1200329"/>
          </a:xfrm>
          <a:prstGeom prst="rect">
            <a:avLst/>
          </a:prstGeom>
          <a:noFill/>
        </p:spPr>
        <p:txBody>
          <a:bodyPr wrap="square" rtlCol="0">
            <a:spAutoFit/>
          </a:bodyPr>
          <a:lstStyle/>
          <a:p>
            <a:pPr algn="ctr"/>
            <a:r>
              <a:rPr lang="en-US" sz="2400" dirty="0">
                <a:latin typeface="Georgia" panose="02040502050405020303" pitchFamily="18" charset="0"/>
              </a:rPr>
              <a:t>Family Session on Bullying</a:t>
            </a:r>
          </a:p>
        </p:txBody>
      </p:sp>
      <p:pic>
        <p:nvPicPr>
          <p:cNvPr id="12" name="Picture 11">
            <a:extLst>
              <a:ext uri="{FF2B5EF4-FFF2-40B4-BE49-F238E27FC236}">
                <a16:creationId xmlns:a16="http://schemas.microsoft.com/office/drawing/2014/main" id="{4BBA4B16-3532-445C-91BA-881FD0B7AA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963456" y="4404358"/>
            <a:ext cx="1600200" cy="1200150"/>
          </a:xfrm>
          <a:prstGeom prst="rect">
            <a:avLst/>
          </a:prstGeom>
        </p:spPr>
      </p:pic>
    </p:spTree>
    <p:extLst>
      <p:ext uri="{BB962C8B-B14F-4D97-AF65-F5344CB8AC3E}">
        <p14:creationId xmlns:p14="http://schemas.microsoft.com/office/powerpoint/2010/main" val="28158164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5230167" cy="457200"/>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Family Outreach </a:t>
            </a:r>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P</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rograms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4" name="Picture 3">
            <a:extLst>
              <a:ext uri="{FF2B5EF4-FFF2-40B4-BE49-F238E27FC236}">
                <a16:creationId xmlns:a16="http://schemas.microsoft.com/office/drawing/2014/main" id="{2A6889CD-E8BA-4914-9399-E4AEE5CDE655}"/>
              </a:ext>
            </a:extLst>
          </p:cNvPr>
          <p:cNvPicPr>
            <a:picLocks noChangeAspect="1"/>
          </p:cNvPicPr>
          <p:nvPr/>
        </p:nvPicPr>
        <p:blipFill rotWithShape="1">
          <a:blip r:embed="rId4"/>
          <a:srcRect l="15833" t="27778" r="41667" b="17407"/>
          <a:stretch/>
        </p:blipFill>
        <p:spPr>
          <a:xfrm>
            <a:off x="457200" y="2362200"/>
            <a:ext cx="3048000" cy="22112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3" name="Group 12">
            <a:extLst>
              <a:ext uri="{FF2B5EF4-FFF2-40B4-BE49-F238E27FC236}">
                <a16:creationId xmlns:a16="http://schemas.microsoft.com/office/drawing/2014/main" id="{9637992D-540F-4B3A-B7DF-FBE5D34BCEF7}"/>
              </a:ext>
            </a:extLst>
          </p:cNvPr>
          <p:cNvGrpSpPr/>
          <p:nvPr/>
        </p:nvGrpSpPr>
        <p:grpSpPr>
          <a:xfrm rot="21369107">
            <a:off x="3733800" y="2043955"/>
            <a:ext cx="2362198" cy="1771649"/>
            <a:chOff x="3962400" y="1981200"/>
            <a:chExt cx="2362198" cy="1771649"/>
          </a:xfrm>
        </p:grpSpPr>
        <p:pic>
          <p:nvPicPr>
            <p:cNvPr id="7" name="Picture 6">
              <a:extLst>
                <a:ext uri="{FF2B5EF4-FFF2-40B4-BE49-F238E27FC236}">
                  <a16:creationId xmlns:a16="http://schemas.microsoft.com/office/drawing/2014/main" id="{3C266DDE-CA73-40E8-BBA0-E8593B906F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400" y="1981200"/>
              <a:ext cx="2362198" cy="1771649"/>
            </a:xfrm>
            <a:prstGeom prst="rect">
              <a:avLst/>
            </a:prstGeom>
          </p:spPr>
        </p:pic>
        <p:sp>
          <p:nvSpPr>
            <p:cNvPr id="10" name="TextBox 9">
              <a:extLst>
                <a:ext uri="{FF2B5EF4-FFF2-40B4-BE49-F238E27FC236}">
                  <a16:creationId xmlns:a16="http://schemas.microsoft.com/office/drawing/2014/main" id="{57BD81C0-0681-4A00-B45E-30455BE433DE}"/>
                </a:ext>
              </a:extLst>
            </p:cNvPr>
            <p:cNvSpPr txBox="1"/>
            <p:nvPr/>
          </p:nvSpPr>
          <p:spPr>
            <a:xfrm>
              <a:off x="3962400" y="3301345"/>
              <a:ext cx="2362198" cy="369332"/>
            </a:xfrm>
            <a:prstGeom prst="rect">
              <a:avLst/>
            </a:prstGeom>
            <a:noFill/>
          </p:spPr>
          <p:txBody>
            <a:bodyPr wrap="square" rtlCol="0">
              <a:spAutoFit/>
            </a:bodyPr>
            <a:lstStyle/>
            <a:p>
              <a:pPr algn="ctr"/>
              <a:r>
                <a:rPr lang="en-US" dirty="0">
                  <a:solidFill>
                    <a:schemeClr val="bg1"/>
                  </a:solidFill>
                  <a:latin typeface="Georgia" panose="02040502050405020303" pitchFamily="18" charset="0"/>
                </a:rPr>
                <a:t>Chick-Fil-A</a:t>
              </a:r>
            </a:p>
          </p:txBody>
        </p:sp>
      </p:grpSp>
      <p:grpSp>
        <p:nvGrpSpPr>
          <p:cNvPr id="14" name="Group 13">
            <a:extLst>
              <a:ext uri="{FF2B5EF4-FFF2-40B4-BE49-F238E27FC236}">
                <a16:creationId xmlns:a16="http://schemas.microsoft.com/office/drawing/2014/main" id="{F3C7E305-B05A-40A4-9422-E7901023C385}"/>
              </a:ext>
            </a:extLst>
          </p:cNvPr>
          <p:cNvGrpSpPr/>
          <p:nvPr/>
        </p:nvGrpSpPr>
        <p:grpSpPr>
          <a:xfrm rot="243374">
            <a:off x="6352116" y="2650720"/>
            <a:ext cx="2557475" cy="1918106"/>
            <a:chOff x="6477000" y="3352963"/>
            <a:chExt cx="2557475" cy="1918106"/>
          </a:xfrm>
        </p:grpSpPr>
        <p:pic>
          <p:nvPicPr>
            <p:cNvPr id="9" name="Picture 8">
              <a:extLst>
                <a:ext uri="{FF2B5EF4-FFF2-40B4-BE49-F238E27FC236}">
                  <a16:creationId xmlns:a16="http://schemas.microsoft.com/office/drawing/2014/main" id="{4A7A6141-86D5-4C32-8D66-06107D83DA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3352963"/>
              <a:ext cx="2557475" cy="1918106"/>
            </a:xfrm>
            <a:prstGeom prst="rect">
              <a:avLst/>
            </a:prstGeom>
          </p:spPr>
        </p:pic>
        <p:sp>
          <p:nvSpPr>
            <p:cNvPr id="11" name="TextBox 10">
              <a:extLst>
                <a:ext uri="{FF2B5EF4-FFF2-40B4-BE49-F238E27FC236}">
                  <a16:creationId xmlns:a16="http://schemas.microsoft.com/office/drawing/2014/main" id="{A73BEAF6-62E0-4D25-AC08-C0D4EFDE444C}"/>
                </a:ext>
              </a:extLst>
            </p:cNvPr>
            <p:cNvSpPr txBox="1"/>
            <p:nvPr/>
          </p:nvSpPr>
          <p:spPr>
            <a:xfrm>
              <a:off x="6574638" y="3383517"/>
              <a:ext cx="2362198" cy="369332"/>
            </a:xfrm>
            <a:prstGeom prst="rect">
              <a:avLst/>
            </a:prstGeom>
            <a:noFill/>
          </p:spPr>
          <p:txBody>
            <a:bodyPr wrap="square" rtlCol="0">
              <a:spAutoFit/>
            </a:bodyPr>
            <a:lstStyle/>
            <a:p>
              <a:pPr algn="ctr"/>
              <a:r>
                <a:rPr lang="en-US" dirty="0">
                  <a:solidFill>
                    <a:schemeClr val="bg1"/>
                  </a:solidFill>
                  <a:latin typeface="Georgia" panose="02040502050405020303" pitchFamily="18" charset="0"/>
                </a:rPr>
                <a:t>Let’s Skate</a:t>
              </a:r>
            </a:p>
          </p:txBody>
        </p:sp>
      </p:grpSp>
      <p:pic>
        <p:nvPicPr>
          <p:cNvPr id="12" name="Picture 11">
            <a:extLst>
              <a:ext uri="{FF2B5EF4-FFF2-40B4-BE49-F238E27FC236}">
                <a16:creationId xmlns:a16="http://schemas.microsoft.com/office/drawing/2014/main" id="{BCA427F7-0167-4F87-8CD1-15662D667A55}"/>
              </a:ext>
            </a:extLst>
          </p:cNvPr>
          <p:cNvPicPr>
            <a:picLocks noChangeAspect="1"/>
          </p:cNvPicPr>
          <p:nvPr/>
        </p:nvPicPr>
        <p:blipFill rotWithShape="1">
          <a:blip r:embed="rId7"/>
          <a:srcRect l="20833" t="24814" r="47500" b="24445"/>
          <a:stretch/>
        </p:blipFill>
        <p:spPr>
          <a:xfrm rot="303667">
            <a:off x="1989017" y="4892243"/>
            <a:ext cx="1600200" cy="144228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179C71AF-66C7-4FAC-BFFF-52A2C1313AF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333" t="7778" r="6500" b="4749"/>
          <a:stretch/>
        </p:blipFill>
        <p:spPr>
          <a:xfrm>
            <a:off x="6179161" y="4694259"/>
            <a:ext cx="2072642" cy="1596584"/>
          </a:xfrm>
          <a:prstGeom prst="rect">
            <a:avLst/>
          </a:prstGeom>
        </p:spPr>
      </p:pic>
      <p:pic>
        <p:nvPicPr>
          <p:cNvPr id="3" name="Picture 2">
            <a:extLst>
              <a:ext uri="{FF2B5EF4-FFF2-40B4-BE49-F238E27FC236}">
                <a16:creationId xmlns:a16="http://schemas.microsoft.com/office/drawing/2014/main" id="{2C202259-53DF-4632-AE2F-8F2ED50F5A30}"/>
              </a:ext>
            </a:extLst>
          </p:cNvPr>
          <p:cNvPicPr>
            <a:picLocks noChangeAspect="1"/>
          </p:cNvPicPr>
          <p:nvPr/>
        </p:nvPicPr>
        <p:blipFill rotWithShape="1">
          <a:blip r:embed="rId9"/>
          <a:srcRect l="42802" t="19477" r="18333" b="17408"/>
          <a:stretch/>
        </p:blipFill>
        <p:spPr>
          <a:xfrm>
            <a:off x="403068" y="4824471"/>
            <a:ext cx="1329928" cy="12148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59827619-D9E5-43E0-9DA4-1F7D04543D6F}"/>
              </a:ext>
            </a:extLst>
          </p:cNvPr>
          <p:cNvPicPr>
            <a:picLocks noChangeAspect="1"/>
          </p:cNvPicPr>
          <p:nvPr/>
        </p:nvPicPr>
        <p:blipFill rotWithShape="1">
          <a:blip r:embed="rId10"/>
          <a:srcRect t="16667" r="16793" b="17777"/>
          <a:stretch/>
        </p:blipFill>
        <p:spPr>
          <a:xfrm rot="289423">
            <a:off x="4046352" y="3934645"/>
            <a:ext cx="1820177" cy="260736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756882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12" y="1316038"/>
            <a:ext cx="5941088" cy="1177925"/>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More than 60% of Our Families Participate in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Families Involvement Activities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17" name="Picture 16">
            <a:extLst>
              <a:ext uri="{FF2B5EF4-FFF2-40B4-BE49-F238E27FC236}">
                <a16:creationId xmlns:a16="http://schemas.microsoft.com/office/drawing/2014/main" id="{3D428D4F-3A80-4DA3-88DB-9732E7B103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333"/>
          <a:stretch/>
        </p:blipFill>
        <p:spPr>
          <a:xfrm>
            <a:off x="231924" y="2569136"/>
            <a:ext cx="3615764" cy="2079064"/>
          </a:xfrm>
          <a:prstGeom prst="rect">
            <a:avLst/>
          </a:prstGeom>
          <a:ln>
            <a:noFill/>
          </a:ln>
          <a:effectLst>
            <a:outerShdw blurRad="190500" algn="tl" rotWithShape="0">
              <a:srgbClr val="000000">
                <a:alpha val="70000"/>
              </a:srgbClr>
            </a:outerShdw>
          </a:effectLst>
        </p:spPr>
      </p:pic>
      <p:sp>
        <p:nvSpPr>
          <p:cNvPr id="19" name="TextBox 18">
            <a:extLst>
              <a:ext uri="{FF2B5EF4-FFF2-40B4-BE49-F238E27FC236}">
                <a16:creationId xmlns:a16="http://schemas.microsoft.com/office/drawing/2014/main" id="{9F867767-CF61-477C-ADAA-2ADDEBBFA5BE}"/>
              </a:ext>
            </a:extLst>
          </p:cNvPr>
          <p:cNvSpPr txBox="1"/>
          <p:nvPr/>
        </p:nvSpPr>
        <p:spPr>
          <a:xfrm>
            <a:off x="139803" y="4754025"/>
            <a:ext cx="1825476" cy="1077218"/>
          </a:xfrm>
          <a:prstGeom prst="rect">
            <a:avLst/>
          </a:prstGeom>
          <a:noFill/>
        </p:spPr>
        <p:txBody>
          <a:bodyPr wrap="square" rtlCol="0">
            <a:spAutoFit/>
          </a:bodyPr>
          <a:lstStyle/>
          <a:p>
            <a:pPr algn="ctr"/>
            <a:r>
              <a:rPr lang="en-US" sz="3200" i="1" dirty="0">
                <a:latin typeface="Georgia" panose="02040502050405020303" pitchFamily="18" charset="0"/>
              </a:rPr>
              <a:t>Meet the Teacher</a:t>
            </a:r>
          </a:p>
        </p:txBody>
      </p:sp>
      <p:pic>
        <p:nvPicPr>
          <p:cNvPr id="20" name="Picture 19">
            <a:extLst>
              <a:ext uri="{FF2B5EF4-FFF2-40B4-BE49-F238E27FC236}">
                <a16:creationId xmlns:a16="http://schemas.microsoft.com/office/drawing/2014/main" id="{638610B7-274E-4647-89E4-61B3B20F679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4265"/>
          <a:stretch/>
        </p:blipFill>
        <p:spPr>
          <a:xfrm>
            <a:off x="3962400" y="4430091"/>
            <a:ext cx="5105400" cy="17701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2" name="Picture 21">
            <a:extLst>
              <a:ext uri="{FF2B5EF4-FFF2-40B4-BE49-F238E27FC236}">
                <a16:creationId xmlns:a16="http://schemas.microsoft.com/office/drawing/2014/main" id="{AAE8853D-A1B5-49C2-94D6-FE33864D57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981201" y="4754025"/>
            <a:ext cx="1828799" cy="1371599"/>
          </a:xfrm>
          <a:prstGeom prst="rect">
            <a:avLst/>
          </a:prstGeom>
        </p:spPr>
      </p:pic>
      <p:pic>
        <p:nvPicPr>
          <p:cNvPr id="24" name="Picture 23">
            <a:extLst>
              <a:ext uri="{FF2B5EF4-FFF2-40B4-BE49-F238E27FC236}">
                <a16:creationId xmlns:a16="http://schemas.microsoft.com/office/drawing/2014/main" id="{3AE886A8-BDE7-4CD9-BC78-183AEBE69E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64675" y="2567204"/>
            <a:ext cx="2386194" cy="1789646"/>
          </a:xfrm>
          <a:prstGeom prst="rect">
            <a:avLst/>
          </a:prstGeom>
        </p:spPr>
      </p:pic>
      <p:sp>
        <p:nvSpPr>
          <p:cNvPr id="25" name="Rectangle 24">
            <a:extLst>
              <a:ext uri="{FF2B5EF4-FFF2-40B4-BE49-F238E27FC236}">
                <a16:creationId xmlns:a16="http://schemas.microsoft.com/office/drawing/2014/main" id="{80A3389D-4385-40DC-ADC2-0EBCB40D0AF9}"/>
              </a:ext>
            </a:extLst>
          </p:cNvPr>
          <p:cNvSpPr/>
          <p:nvPr/>
        </p:nvSpPr>
        <p:spPr>
          <a:xfrm>
            <a:off x="6467856" y="2584864"/>
            <a:ext cx="2444220" cy="1754326"/>
          </a:xfrm>
          <a:prstGeom prst="rect">
            <a:avLst/>
          </a:prstGeom>
        </p:spPr>
        <p:txBody>
          <a:bodyPr wrap="square">
            <a:spAutoFit/>
          </a:bodyPr>
          <a:lstStyle/>
          <a:p>
            <a:pPr algn="ctr"/>
            <a:r>
              <a:rPr lang="en-US" dirty="0">
                <a:latin typeface="Georgia" panose="02040502050405020303" pitchFamily="18" charset="0"/>
              </a:rPr>
              <a:t>Students and Teachers offered a “How to Survive Middle School for new 6</a:t>
            </a:r>
            <a:r>
              <a:rPr lang="en-US" baseline="30000" dirty="0">
                <a:latin typeface="Georgia" panose="02040502050405020303" pitchFamily="18" charset="0"/>
              </a:rPr>
              <a:t>th</a:t>
            </a:r>
            <a:r>
              <a:rPr lang="en-US" dirty="0">
                <a:latin typeface="Georgia" panose="02040502050405020303" pitchFamily="18" charset="0"/>
              </a:rPr>
              <a:t> grader families.</a:t>
            </a:r>
          </a:p>
        </p:txBody>
      </p:sp>
    </p:spTree>
    <p:extLst>
      <p:ext uri="{BB962C8B-B14F-4D97-AF65-F5344CB8AC3E}">
        <p14:creationId xmlns:p14="http://schemas.microsoft.com/office/powerpoint/2010/main" val="6396446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12" y="1316038"/>
            <a:ext cx="5941088" cy="1177925"/>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More than 60% of Our Families Participate in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Families Involvement Activities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9" name="Picture 8">
            <a:extLst>
              <a:ext uri="{FF2B5EF4-FFF2-40B4-BE49-F238E27FC236}">
                <a16:creationId xmlns:a16="http://schemas.microsoft.com/office/drawing/2014/main" id="{E40C0EEC-BA6B-42D0-A46C-69385349A4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2707" y="4720272"/>
            <a:ext cx="3657600" cy="1494374"/>
          </a:xfrm>
          <a:prstGeom prst="rect">
            <a:avLst/>
          </a:prstGeom>
        </p:spPr>
      </p:pic>
      <p:sp>
        <p:nvSpPr>
          <p:cNvPr id="11" name="TextBox 10">
            <a:extLst>
              <a:ext uri="{FF2B5EF4-FFF2-40B4-BE49-F238E27FC236}">
                <a16:creationId xmlns:a16="http://schemas.microsoft.com/office/drawing/2014/main" id="{1D51C502-FCDF-4B65-AF18-BC1FD91E4DC7}"/>
              </a:ext>
            </a:extLst>
          </p:cNvPr>
          <p:cNvSpPr txBox="1"/>
          <p:nvPr/>
        </p:nvSpPr>
        <p:spPr>
          <a:xfrm>
            <a:off x="5332707" y="6214646"/>
            <a:ext cx="3657599" cy="584775"/>
          </a:xfrm>
          <a:prstGeom prst="rect">
            <a:avLst/>
          </a:prstGeom>
          <a:noFill/>
        </p:spPr>
        <p:txBody>
          <a:bodyPr wrap="square" rtlCol="0">
            <a:spAutoFit/>
          </a:bodyPr>
          <a:lstStyle/>
          <a:p>
            <a:pPr algn="ctr"/>
            <a:r>
              <a:rPr lang="en-US" sz="1600" dirty="0">
                <a:latin typeface="Georgia" panose="02040502050405020303" pitchFamily="18" charset="0"/>
              </a:rPr>
              <a:t>Book Fairs Held Twice Each Year – saw more than 250 families</a:t>
            </a:r>
          </a:p>
        </p:txBody>
      </p:sp>
      <p:pic>
        <p:nvPicPr>
          <p:cNvPr id="12" name="Picture 11">
            <a:extLst>
              <a:ext uri="{FF2B5EF4-FFF2-40B4-BE49-F238E27FC236}">
                <a16:creationId xmlns:a16="http://schemas.microsoft.com/office/drawing/2014/main" id="{97E3E838-4AEE-40F0-A0B4-8764C4D507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2707" y="2629507"/>
            <a:ext cx="3615764" cy="16031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0345574D-95AB-42D5-B13D-E342E8DF5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7673" y="3323462"/>
            <a:ext cx="22860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00D06145-938B-4E4E-BC3A-7D2B8AFDA7FD}"/>
              </a:ext>
            </a:extLst>
          </p:cNvPr>
          <p:cNvSpPr txBox="1"/>
          <p:nvPr/>
        </p:nvSpPr>
        <p:spPr>
          <a:xfrm>
            <a:off x="255010" y="5126463"/>
            <a:ext cx="2314349" cy="830997"/>
          </a:xfrm>
          <a:prstGeom prst="rect">
            <a:avLst/>
          </a:prstGeom>
          <a:noFill/>
        </p:spPr>
        <p:txBody>
          <a:bodyPr wrap="square" rtlCol="0">
            <a:spAutoFit/>
          </a:bodyPr>
          <a:lstStyle/>
          <a:p>
            <a:pPr algn="ctr"/>
            <a:r>
              <a:rPr lang="en-US" sz="1600" dirty="0">
                <a:latin typeface="Georgia" panose="02040502050405020303" pitchFamily="18" charset="0"/>
              </a:rPr>
              <a:t>Open House to learn about curriculum being taught</a:t>
            </a:r>
          </a:p>
        </p:txBody>
      </p:sp>
      <p:sp>
        <p:nvSpPr>
          <p:cNvPr id="14" name="TextBox 13">
            <a:extLst>
              <a:ext uri="{FF2B5EF4-FFF2-40B4-BE49-F238E27FC236}">
                <a16:creationId xmlns:a16="http://schemas.microsoft.com/office/drawing/2014/main" id="{5D251994-8B63-40B1-A024-6A3E58B01F2F}"/>
              </a:ext>
            </a:extLst>
          </p:cNvPr>
          <p:cNvSpPr txBox="1"/>
          <p:nvPr/>
        </p:nvSpPr>
        <p:spPr>
          <a:xfrm>
            <a:off x="5254478" y="4251072"/>
            <a:ext cx="3657599" cy="338554"/>
          </a:xfrm>
          <a:prstGeom prst="rect">
            <a:avLst/>
          </a:prstGeom>
          <a:noFill/>
        </p:spPr>
        <p:txBody>
          <a:bodyPr wrap="square" rtlCol="0">
            <a:spAutoFit/>
          </a:bodyPr>
          <a:lstStyle/>
          <a:p>
            <a:pPr algn="ctr"/>
            <a:r>
              <a:rPr lang="en-US" sz="1600" dirty="0">
                <a:latin typeface="Georgia" panose="02040502050405020303" pitchFamily="18" charset="0"/>
              </a:rPr>
              <a:t>Dads N’ Donuts – over 300 people</a:t>
            </a:r>
          </a:p>
        </p:txBody>
      </p:sp>
      <p:pic>
        <p:nvPicPr>
          <p:cNvPr id="4" name="Picture 3">
            <a:extLst>
              <a:ext uri="{FF2B5EF4-FFF2-40B4-BE49-F238E27FC236}">
                <a16:creationId xmlns:a16="http://schemas.microsoft.com/office/drawing/2014/main" id="{0D0D372B-9A89-4A62-AB34-A4077AAA56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46133" y="4911736"/>
            <a:ext cx="2209800" cy="1657350"/>
          </a:xfrm>
          <a:prstGeom prst="rect">
            <a:avLst/>
          </a:prstGeom>
        </p:spPr>
      </p:pic>
      <p:pic>
        <p:nvPicPr>
          <p:cNvPr id="10" name="Picture 9">
            <a:extLst>
              <a:ext uri="{FF2B5EF4-FFF2-40B4-BE49-F238E27FC236}">
                <a16:creationId xmlns:a16="http://schemas.microsoft.com/office/drawing/2014/main" id="{12330C27-8F12-494E-A194-5C5991A5DB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4752">
            <a:off x="2855133" y="2521327"/>
            <a:ext cx="2209800" cy="1657350"/>
          </a:xfrm>
          <a:prstGeom prst="rect">
            <a:avLst/>
          </a:prstGeom>
        </p:spPr>
      </p:pic>
      <p:sp>
        <p:nvSpPr>
          <p:cNvPr id="21" name="TextBox 20">
            <a:extLst>
              <a:ext uri="{FF2B5EF4-FFF2-40B4-BE49-F238E27FC236}">
                <a16:creationId xmlns:a16="http://schemas.microsoft.com/office/drawing/2014/main" id="{B891C1A8-4BE4-4148-93BD-0AA9A59CAA19}"/>
              </a:ext>
            </a:extLst>
          </p:cNvPr>
          <p:cNvSpPr txBox="1"/>
          <p:nvPr/>
        </p:nvSpPr>
        <p:spPr>
          <a:xfrm rot="48177">
            <a:off x="2857298" y="4125741"/>
            <a:ext cx="2176706" cy="830997"/>
          </a:xfrm>
          <a:prstGeom prst="rect">
            <a:avLst/>
          </a:prstGeom>
          <a:noFill/>
        </p:spPr>
        <p:txBody>
          <a:bodyPr wrap="square" rtlCol="0">
            <a:spAutoFit/>
          </a:bodyPr>
          <a:lstStyle/>
          <a:p>
            <a:pPr algn="ctr"/>
            <a:r>
              <a:rPr lang="en-US" sz="1600" dirty="0">
                <a:latin typeface="Georgia" panose="02040502050405020303" pitchFamily="18" charset="0"/>
              </a:rPr>
              <a:t>Families attend Orchestra and Band Performances</a:t>
            </a:r>
          </a:p>
        </p:txBody>
      </p:sp>
    </p:spTree>
    <p:extLst>
      <p:ext uri="{BB962C8B-B14F-4D97-AF65-F5344CB8AC3E}">
        <p14:creationId xmlns:p14="http://schemas.microsoft.com/office/powerpoint/2010/main" val="33885279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12" y="1316038"/>
            <a:ext cx="5941088" cy="1177925"/>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More than 60% of Our Families Participate in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Families Involvement Activities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sp>
        <p:nvSpPr>
          <p:cNvPr id="14" name="TextBox 13">
            <a:extLst>
              <a:ext uri="{FF2B5EF4-FFF2-40B4-BE49-F238E27FC236}">
                <a16:creationId xmlns:a16="http://schemas.microsoft.com/office/drawing/2014/main" id="{5D251994-8B63-40B1-A024-6A3E58B01F2F}"/>
              </a:ext>
            </a:extLst>
          </p:cNvPr>
          <p:cNvSpPr txBox="1"/>
          <p:nvPr/>
        </p:nvSpPr>
        <p:spPr>
          <a:xfrm>
            <a:off x="3644951" y="2683200"/>
            <a:ext cx="1854097" cy="1323439"/>
          </a:xfrm>
          <a:prstGeom prst="rect">
            <a:avLst/>
          </a:prstGeom>
          <a:noFill/>
        </p:spPr>
        <p:txBody>
          <a:bodyPr wrap="square" rtlCol="0">
            <a:spAutoFit/>
          </a:bodyPr>
          <a:lstStyle/>
          <a:p>
            <a:pPr algn="ctr"/>
            <a:r>
              <a:rPr lang="en-US" sz="1600" dirty="0">
                <a:latin typeface="Georgia" panose="02040502050405020303" pitchFamily="18" charset="0"/>
              </a:rPr>
              <a:t>Drama holds three performances with more than 100 people at each</a:t>
            </a:r>
          </a:p>
        </p:txBody>
      </p:sp>
      <p:pic>
        <p:nvPicPr>
          <p:cNvPr id="15" name="Picture 14">
            <a:extLst>
              <a:ext uri="{FF2B5EF4-FFF2-40B4-BE49-F238E27FC236}">
                <a16:creationId xmlns:a16="http://schemas.microsoft.com/office/drawing/2014/main" id="{299574A3-A6A6-48A6-A581-836B777157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9342" y="2412971"/>
            <a:ext cx="2795843" cy="1863895"/>
          </a:xfrm>
          <a:prstGeom prst="rect">
            <a:avLst/>
          </a:prstGeom>
        </p:spPr>
      </p:pic>
      <p:pic>
        <p:nvPicPr>
          <p:cNvPr id="18" name="Picture 17">
            <a:extLst>
              <a:ext uri="{FF2B5EF4-FFF2-40B4-BE49-F238E27FC236}">
                <a16:creationId xmlns:a16="http://schemas.microsoft.com/office/drawing/2014/main" id="{2CEEB69F-2676-41EC-B903-E421763DB29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190"/>
          <a:stretch/>
        </p:blipFill>
        <p:spPr>
          <a:xfrm>
            <a:off x="449311" y="2412973"/>
            <a:ext cx="3075346" cy="1863895"/>
          </a:xfrm>
          <a:prstGeom prst="rect">
            <a:avLst/>
          </a:prstGeom>
        </p:spPr>
      </p:pic>
      <p:pic>
        <p:nvPicPr>
          <p:cNvPr id="4" name="Picture 3">
            <a:extLst>
              <a:ext uri="{FF2B5EF4-FFF2-40B4-BE49-F238E27FC236}">
                <a16:creationId xmlns:a16="http://schemas.microsoft.com/office/drawing/2014/main" id="{BEE79030-C16A-417B-AC1C-08936C2E4D8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1172"/>
          <a:stretch/>
        </p:blipFill>
        <p:spPr>
          <a:xfrm>
            <a:off x="952499" y="4400785"/>
            <a:ext cx="7239000" cy="1764179"/>
          </a:xfrm>
          <a:prstGeom prst="rect">
            <a:avLst/>
          </a:prstGeom>
        </p:spPr>
      </p:pic>
      <p:sp>
        <p:nvSpPr>
          <p:cNvPr id="9" name="TextBox 8">
            <a:extLst>
              <a:ext uri="{FF2B5EF4-FFF2-40B4-BE49-F238E27FC236}">
                <a16:creationId xmlns:a16="http://schemas.microsoft.com/office/drawing/2014/main" id="{3D59C417-C00A-4754-829F-996E95E74829}"/>
              </a:ext>
            </a:extLst>
          </p:cNvPr>
          <p:cNvSpPr txBox="1"/>
          <p:nvPr/>
        </p:nvSpPr>
        <p:spPr>
          <a:xfrm>
            <a:off x="2400299" y="6183690"/>
            <a:ext cx="4343400" cy="338554"/>
          </a:xfrm>
          <a:prstGeom prst="rect">
            <a:avLst/>
          </a:prstGeom>
          <a:noFill/>
        </p:spPr>
        <p:txBody>
          <a:bodyPr wrap="square" rtlCol="0">
            <a:spAutoFit/>
          </a:bodyPr>
          <a:lstStyle/>
          <a:p>
            <a:pPr algn="ctr"/>
            <a:r>
              <a:rPr lang="en-US" sz="1600" dirty="0">
                <a:latin typeface="Georgia" panose="02040502050405020303" pitchFamily="18" charset="0"/>
              </a:rPr>
              <a:t>Moms and Muffins with 300 attending</a:t>
            </a:r>
          </a:p>
        </p:txBody>
      </p:sp>
    </p:spTree>
    <p:extLst>
      <p:ext uri="{BB962C8B-B14F-4D97-AF65-F5344CB8AC3E}">
        <p14:creationId xmlns:p14="http://schemas.microsoft.com/office/powerpoint/2010/main" val="32889525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1312" y="1316038"/>
            <a:ext cx="5941088" cy="1177925"/>
          </a:xfrm>
        </p:spPr>
        <p:txBody>
          <a:bodyPr>
            <a:normAutofit fontScale="90000"/>
          </a:bodyPr>
          <a:lstStyle/>
          <a:p>
            <a:pPr algn="ct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More than 60% of Our Families Participate in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Families Involvement Activities</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sp>
        <p:nvSpPr>
          <p:cNvPr id="9" name="TextBox 8">
            <a:extLst>
              <a:ext uri="{FF2B5EF4-FFF2-40B4-BE49-F238E27FC236}">
                <a16:creationId xmlns:a16="http://schemas.microsoft.com/office/drawing/2014/main" id="{3D59C417-C00A-4754-829F-996E95E74829}"/>
              </a:ext>
            </a:extLst>
          </p:cNvPr>
          <p:cNvSpPr txBox="1"/>
          <p:nvPr/>
        </p:nvSpPr>
        <p:spPr>
          <a:xfrm>
            <a:off x="341312" y="5791200"/>
            <a:ext cx="8574088" cy="584775"/>
          </a:xfrm>
          <a:prstGeom prst="rect">
            <a:avLst/>
          </a:prstGeom>
          <a:noFill/>
        </p:spPr>
        <p:txBody>
          <a:bodyPr wrap="square" rtlCol="0">
            <a:spAutoFit/>
          </a:bodyPr>
          <a:lstStyle/>
          <a:p>
            <a:pPr algn="ctr"/>
            <a:r>
              <a:rPr lang="en-US" sz="1600" dirty="0">
                <a:latin typeface="Georgia" panose="02040502050405020303" pitchFamily="18" charset="0"/>
              </a:rPr>
              <a:t>Reading night! Families were invited to visit the book fair and hear teachers read books.  There was also a bilingual reading for ELL families.  </a:t>
            </a:r>
          </a:p>
        </p:txBody>
      </p:sp>
      <p:pic>
        <p:nvPicPr>
          <p:cNvPr id="5" name="Picture 4">
            <a:extLst>
              <a:ext uri="{FF2B5EF4-FFF2-40B4-BE49-F238E27FC236}">
                <a16:creationId xmlns:a16="http://schemas.microsoft.com/office/drawing/2014/main" id="{71F82921-6A3F-4BD4-9346-11BAA05BAC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667"/>
          <a:stretch/>
        </p:blipFill>
        <p:spPr>
          <a:xfrm>
            <a:off x="1770856" y="2493963"/>
            <a:ext cx="5754688" cy="3165078"/>
          </a:xfrm>
          <a:prstGeom prst="rect">
            <a:avLst/>
          </a:prstGeom>
        </p:spPr>
      </p:pic>
    </p:spTree>
    <p:extLst>
      <p:ext uri="{BB962C8B-B14F-4D97-AF65-F5344CB8AC3E}">
        <p14:creationId xmlns:p14="http://schemas.microsoft.com/office/powerpoint/2010/main" val="32285575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88910"/>
            <a:ext cx="5943600" cy="1143000"/>
          </a:xfrm>
        </p:spPr>
        <p:txBody>
          <a:bodyPr>
            <a:normAutofit/>
          </a:body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Teachers and School Staff</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C</a:t>
            </a: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t>ommunication Techniques </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t>With Families</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sp>
        <p:nvSpPr>
          <p:cNvPr id="4" name="Rectangle 3"/>
          <p:cNvSpPr/>
          <p:nvPr/>
        </p:nvSpPr>
        <p:spPr>
          <a:xfrm rot="298995">
            <a:off x="6718868" y="2710028"/>
            <a:ext cx="2168818" cy="3908762"/>
          </a:xfrm>
          <a:prstGeom prst="rect">
            <a:avLst/>
          </a:prstGeom>
          <a:ln>
            <a:solidFill>
              <a:srgbClr val="000099"/>
            </a:solidFill>
            <a:prstDash val="dash"/>
          </a:ln>
        </p:spPr>
        <p:txBody>
          <a:bodyPr wrap="square">
            <a:spAutoFit/>
          </a:bodyPr>
          <a:lstStyle/>
          <a:p>
            <a:pPr>
              <a:spcAft>
                <a:spcPts val="1200"/>
              </a:spcAft>
            </a:pPr>
            <a:r>
              <a:rPr lang="en-US" sz="2800" b="1" dirty="0">
                <a:solidFill>
                  <a:schemeClr val="bg2">
                    <a:lumMod val="50000"/>
                  </a:schemeClr>
                </a:solidFill>
              </a:rPr>
              <a:t>Stay informed!</a:t>
            </a:r>
          </a:p>
          <a:p>
            <a:pPr marL="285750" indent="-285750">
              <a:spcAft>
                <a:spcPts val="1200"/>
              </a:spcAft>
              <a:buFont typeface="Wingdings" pitchFamily="2" charset="2"/>
              <a:buChar char="v"/>
            </a:pPr>
            <a:r>
              <a:rPr lang="en-US" dirty="0">
                <a:solidFill>
                  <a:schemeClr val="bg2">
                    <a:lumMod val="50000"/>
                  </a:schemeClr>
                </a:solidFill>
              </a:rPr>
              <a:t>Check out our website daily</a:t>
            </a:r>
          </a:p>
          <a:p>
            <a:pPr marL="285750" indent="-285750">
              <a:spcAft>
                <a:spcPts val="1200"/>
              </a:spcAft>
              <a:buFont typeface="Wingdings" pitchFamily="2" charset="2"/>
              <a:buChar char="v"/>
            </a:pPr>
            <a:r>
              <a:rPr lang="en-US" dirty="0">
                <a:solidFill>
                  <a:schemeClr val="bg2">
                    <a:lumMod val="50000"/>
                  </a:schemeClr>
                </a:solidFill>
              </a:rPr>
              <a:t>Opt in for the Principal’s Connect Orange messages</a:t>
            </a:r>
          </a:p>
          <a:p>
            <a:pPr marL="285750" indent="-285750">
              <a:spcAft>
                <a:spcPts val="1200"/>
              </a:spcAft>
              <a:buFont typeface="Wingdings" pitchFamily="2" charset="2"/>
              <a:buChar char="v"/>
            </a:pPr>
            <a:r>
              <a:rPr lang="en-US" dirty="0">
                <a:solidFill>
                  <a:schemeClr val="bg2">
                    <a:lumMod val="50000"/>
                  </a:schemeClr>
                </a:solidFill>
              </a:rPr>
              <a:t>Subscribe to our newsletter</a:t>
            </a:r>
          </a:p>
        </p:txBody>
      </p:sp>
      <p:sp>
        <p:nvSpPr>
          <p:cNvPr id="7"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6" name="Picture 5">
            <a:extLst>
              <a:ext uri="{FF2B5EF4-FFF2-40B4-BE49-F238E27FC236}">
                <a16:creationId xmlns:a16="http://schemas.microsoft.com/office/drawing/2014/main" id="{3DE24334-DB41-4564-BDD9-03CB3694469F}"/>
              </a:ext>
            </a:extLst>
          </p:cNvPr>
          <p:cNvPicPr>
            <a:picLocks noChangeAspect="1"/>
          </p:cNvPicPr>
          <p:nvPr/>
        </p:nvPicPr>
        <p:blipFill rotWithShape="1">
          <a:blip r:embed="rId4"/>
          <a:srcRect l="833" t="20371" r="47500" b="26296"/>
          <a:stretch/>
        </p:blipFill>
        <p:spPr>
          <a:xfrm rot="21215508">
            <a:off x="2275438" y="4853326"/>
            <a:ext cx="2241773" cy="1301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10229942-9A8E-4C7C-9C35-D51B5EAF342F}"/>
              </a:ext>
            </a:extLst>
          </p:cNvPr>
          <p:cNvPicPr>
            <a:picLocks noChangeAspect="1"/>
          </p:cNvPicPr>
          <p:nvPr/>
        </p:nvPicPr>
        <p:blipFill rotWithShape="1">
          <a:blip r:embed="rId5"/>
          <a:srcRect l="834" t="4184" r="36665" b="15926"/>
          <a:stretch/>
        </p:blipFill>
        <p:spPr>
          <a:xfrm>
            <a:off x="2285515" y="2728804"/>
            <a:ext cx="2049866" cy="1473882"/>
          </a:xfrm>
          <a:prstGeom prst="rect">
            <a:avLst/>
          </a:prstGeom>
        </p:spPr>
      </p:pic>
      <p:sp>
        <p:nvSpPr>
          <p:cNvPr id="13" name="TextBox 12">
            <a:extLst>
              <a:ext uri="{FF2B5EF4-FFF2-40B4-BE49-F238E27FC236}">
                <a16:creationId xmlns:a16="http://schemas.microsoft.com/office/drawing/2014/main" id="{EBC2F12C-CB69-4BD0-89D0-281645E78D80}"/>
              </a:ext>
            </a:extLst>
          </p:cNvPr>
          <p:cNvSpPr txBox="1"/>
          <p:nvPr/>
        </p:nvSpPr>
        <p:spPr>
          <a:xfrm>
            <a:off x="2133600" y="4232779"/>
            <a:ext cx="2220688" cy="338554"/>
          </a:xfrm>
          <a:prstGeom prst="rect">
            <a:avLst/>
          </a:prstGeom>
          <a:noFill/>
        </p:spPr>
        <p:txBody>
          <a:bodyPr wrap="square" rtlCol="0">
            <a:spAutoFit/>
          </a:bodyPr>
          <a:lstStyle/>
          <a:p>
            <a:pPr algn="ctr"/>
            <a:r>
              <a:rPr lang="en-US" sz="1600" dirty="0">
                <a:latin typeface="Georgia" panose="02040502050405020303" pitchFamily="18" charset="0"/>
              </a:rPr>
              <a:t>Windy Ridge Website</a:t>
            </a:r>
          </a:p>
        </p:txBody>
      </p:sp>
      <p:sp>
        <p:nvSpPr>
          <p:cNvPr id="14" name="TextBox 13">
            <a:extLst>
              <a:ext uri="{FF2B5EF4-FFF2-40B4-BE49-F238E27FC236}">
                <a16:creationId xmlns:a16="http://schemas.microsoft.com/office/drawing/2014/main" id="{D11F7FA8-088A-401B-8BDB-03442B77B1AA}"/>
              </a:ext>
            </a:extLst>
          </p:cNvPr>
          <p:cNvSpPr txBox="1"/>
          <p:nvPr/>
        </p:nvSpPr>
        <p:spPr>
          <a:xfrm rot="21239390">
            <a:off x="2221348" y="6152454"/>
            <a:ext cx="2661238" cy="338554"/>
          </a:xfrm>
          <a:prstGeom prst="rect">
            <a:avLst/>
          </a:prstGeom>
          <a:noFill/>
        </p:spPr>
        <p:txBody>
          <a:bodyPr wrap="square" rtlCol="0">
            <a:spAutoFit/>
          </a:bodyPr>
          <a:lstStyle/>
          <a:p>
            <a:pPr algn="ctr"/>
            <a:r>
              <a:rPr lang="en-US" sz="1600" dirty="0">
                <a:latin typeface="Georgia" panose="02040502050405020303" pitchFamily="18" charset="0"/>
              </a:rPr>
              <a:t>Teacher Weekly Emails</a:t>
            </a:r>
          </a:p>
        </p:txBody>
      </p:sp>
      <p:pic>
        <p:nvPicPr>
          <p:cNvPr id="15" name="Picture 14">
            <a:extLst>
              <a:ext uri="{FF2B5EF4-FFF2-40B4-BE49-F238E27FC236}">
                <a16:creationId xmlns:a16="http://schemas.microsoft.com/office/drawing/2014/main" id="{E7AE66D1-A7D8-4F23-BC5E-97F068D7E44B}"/>
              </a:ext>
            </a:extLst>
          </p:cNvPr>
          <p:cNvPicPr>
            <a:picLocks noChangeAspect="1"/>
          </p:cNvPicPr>
          <p:nvPr/>
        </p:nvPicPr>
        <p:blipFill rotWithShape="1">
          <a:blip r:embed="rId6"/>
          <a:srcRect l="48762" t="18889" r="32859" b="12963"/>
          <a:stretch/>
        </p:blipFill>
        <p:spPr>
          <a:xfrm>
            <a:off x="257996" y="2819400"/>
            <a:ext cx="1680627" cy="3505200"/>
          </a:xfrm>
          <a:prstGeom prst="rect">
            <a:avLst/>
          </a:prstGeom>
          <a:ln w="88900" cap="sq" cmpd="thickThin">
            <a:solidFill>
              <a:srgbClr val="000000"/>
            </a:solidFill>
            <a:prstDash val="solid"/>
            <a:miter lim="800000"/>
          </a:ln>
          <a:effectLst>
            <a:innerShdw blurRad="76200">
              <a:srgbClr val="000000"/>
            </a:innerShdw>
          </a:effectLst>
        </p:spPr>
      </p:pic>
      <p:pic>
        <p:nvPicPr>
          <p:cNvPr id="19" name="Picture 18">
            <a:extLst>
              <a:ext uri="{FF2B5EF4-FFF2-40B4-BE49-F238E27FC236}">
                <a16:creationId xmlns:a16="http://schemas.microsoft.com/office/drawing/2014/main" id="{5CB2E181-F53B-4E9A-9EF5-F3EA34DD19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88737" y="2375383"/>
            <a:ext cx="1709756" cy="303481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2134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88910"/>
            <a:ext cx="5943600" cy="1143000"/>
          </a:xfrm>
        </p:spPr>
        <p:txBody>
          <a:bodyPr>
            <a:normAutofit/>
          </a:body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Teachers and School Staff</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C</a:t>
            </a: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t>ommunication Techniques </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a typeface="+mj-ea"/>
                <a:cs typeface="+mj-cs"/>
              </a:rPr>
              <a:t>With Families</a:t>
            </a:r>
            <a:endParaRPr lang="en-US" sz="2400" b="1"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sp>
        <p:nvSpPr>
          <p:cNvPr id="7"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9" name="Picture 8">
            <a:extLst>
              <a:ext uri="{FF2B5EF4-FFF2-40B4-BE49-F238E27FC236}">
                <a16:creationId xmlns:a16="http://schemas.microsoft.com/office/drawing/2014/main" id="{5CFE0D94-89BC-46E0-85D0-B3F96EA3DA9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4557" y="2726409"/>
            <a:ext cx="1809668" cy="32171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a:extLst>
              <a:ext uri="{FF2B5EF4-FFF2-40B4-BE49-F238E27FC236}">
                <a16:creationId xmlns:a16="http://schemas.microsoft.com/office/drawing/2014/main" id="{988464C8-17AA-47D8-BBA1-1D8B678C940F}"/>
              </a:ext>
            </a:extLst>
          </p:cNvPr>
          <p:cNvPicPr>
            <a:picLocks noChangeAspect="1"/>
          </p:cNvPicPr>
          <p:nvPr/>
        </p:nvPicPr>
        <p:blipFill rotWithShape="1">
          <a:blip r:embed="rId5"/>
          <a:srcRect l="40833" t="18889" r="30000" b="14225"/>
          <a:stretch/>
        </p:blipFill>
        <p:spPr>
          <a:xfrm rot="21023704">
            <a:off x="317384" y="2929306"/>
            <a:ext cx="1649286" cy="2127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2CF04165-A788-4A3F-B2C1-E8F1F938C519}"/>
              </a:ext>
            </a:extLst>
          </p:cNvPr>
          <p:cNvSpPr txBox="1"/>
          <p:nvPr/>
        </p:nvSpPr>
        <p:spPr>
          <a:xfrm rot="4817517">
            <a:off x="1214952" y="3631169"/>
            <a:ext cx="1969693" cy="338554"/>
          </a:xfrm>
          <a:prstGeom prst="rect">
            <a:avLst/>
          </a:prstGeom>
          <a:noFill/>
        </p:spPr>
        <p:txBody>
          <a:bodyPr wrap="square" rtlCol="0">
            <a:spAutoFit/>
          </a:bodyPr>
          <a:lstStyle/>
          <a:p>
            <a:pPr algn="ctr"/>
            <a:r>
              <a:rPr lang="en-US" sz="1600" dirty="0">
                <a:latin typeface="Georgia" panose="02040502050405020303" pitchFamily="18" charset="0"/>
              </a:rPr>
              <a:t>Weekly Newsletters</a:t>
            </a:r>
          </a:p>
        </p:txBody>
      </p:sp>
      <p:sp>
        <p:nvSpPr>
          <p:cNvPr id="13" name="TextBox 12">
            <a:extLst>
              <a:ext uri="{FF2B5EF4-FFF2-40B4-BE49-F238E27FC236}">
                <a16:creationId xmlns:a16="http://schemas.microsoft.com/office/drawing/2014/main" id="{5ED39AE3-C1FA-4CD8-97BA-54AFB6D60FB2}"/>
              </a:ext>
            </a:extLst>
          </p:cNvPr>
          <p:cNvSpPr txBox="1"/>
          <p:nvPr/>
        </p:nvSpPr>
        <p:spPr>
          <a:xfrm>
            <a:off x="3637950" y="2840729"/>
            <a:ext cx="3448650" cy="830997"/>
          </a:xfrm>
          <a:prstGeom prst="rect">
            <a:avLst/>
          </a:prstGeom>
          <a:noFill/>
        </p:spPr>
        <p:txBody>
          <a:bodyPr wrap="square" rtlCol="0">
            <a:spAutoFit/>
          </a:bodyPr>
          <a:lstStyle/>
          <a:p>
            <a:pPr algn="ctr"/>
            <a:r>
              <a:rPr lang="en-US" sz="1600" dirty="0">
                <a:latin typeface="Georgia" panose="02040502050405020303" pitchFamily="18" charset="0"/>
              </a:rPr>
              <a:t>Parents can receive pictures, behavior updates  and message with teachers via </a:t>
            </a:r>
            <a:r>
              <a:rPr lang="en-US" sz="1600" dirty="0" err="1">
                <a:latin typeface="Georgia" panose="02040502050405020303" pitchFamily="18" charset="0"/>
              </a:rPr>
              <a:t>ClassDojo</a:t>
            </a:r>
            <a:r>
              <a:rPr lang="en-US" sz="1600" dirty="0">
                <a:latin typeface="Georgia" panose="02040502050405020303" pitchFamily="18" charset="0"/>
              </a:rPr>
              <a:t>. </a:t>
            </a:r>
          </a:p>
        </p:txBody>
      </p:sp>
      <p:pic>
        <p:nvPicPr>
          <p:cNvPr id="3" name="Picture 2">
            <a:extLst>
              <a:ext uri="{FF2B5EF4-FFF2-40B4-BE49-F238E27FC236}">
                <a16:creationId xmlns:a16="http://schemas.microsoft.com/office/drawing/2014/main" id="{48AE1391-8FAB-43E4-9D9D-2A6E008BD52A}"/>
              </a:ext>
            </a:extLst>
          </p:cNvPr>
          <p:cNvPicPr>
            <a:picLocks noChangeAspect="1"/>
          </p:cNvPicPr>
          <p:nvPr/>
        </p:nvPicPr>
        <p:blipFill rotWithShape="1">
          <a:blip r:embed="rId6"/>
          <a:srcRect l="11666" t="6636" r="10834" b="11003"/>
          <a:stretch/>
        </p:blipFill>
        <p:spPr>
          <a:xfrm>
            <a:off x="3153250" y="3672654"/>
            <a:ext cx="3798950" cy="2270945"/>
          </a:xfrm>
          <a:prstGeom prst="rect">
            <a:avLst/>
          </a:prstGeom>
        </p:spPr>
      </p:pic>
      <p:pic>
        <p:nvPicPr>
          <p:cNvPr id="14" name="Picture 13">
            <a:extLst>
              <a:ext uri="{FF2B5EF4-FFF2-40B4-BE49-F238E27FC236}">
                <a16:creationId xmlns:a16="http://schemas.microsoft.com/office/drawing/2014/main" id="{35DFD055-192D-429A-A481-5E659EDF6ACC}"/>
              </a:ext>
            </a:extLst>
          </p:cNvPr>
          <p:cNvPicPr>
            <a:picLocks noChangeAspect="1"/>
          </p:cNvPicPr>
          <p:nvPr/>
        </p:nvPicPr>
        <p:blipFill rotWithShape="1">
          <a:blip r:embed="rId7"/>
          <a:srcRect l="25635" t="10000" r="25000" b="8227"/>
          <a:stretch/>
        </p:blipFill>
        <p:spPr>
          <a:xfrm>
            <a:off x="1476325" y="4968604"/>
            <a:ext cx="1656760" cy="1543749"/>
          </a:xfrm>
          <a:prstGeom prst="rect">
            <a:avLst/>
          </a:prstGeom>
        </p:spPr>
      </p:pic>
      <p:sp>
        <p:nvSpPr>
          <p:cNvPr id="15" name="TextBox 14">
            <a:extLst>
              <a:ext uri="{FF2B5EF4-FFF2-40B4-BE49-F238E27FC236}">
                <a16:creationId xmlns:a16="http://schemas.microsoft.com/office/drawing/2014/main" id="{38AABD19-2885-4151-BEC4-7A035EF4805D}"/>
              </a:ext>
            </a:extLst>
          </p:cNvPr>
          <p:cNvSpPr txBox="1"/>
          <p:nvPr/>
        </p:nvSpPr>
        <p:spPr>
          <a:xfrm>
            <a:off x="228411" y="5828616"/>
            <a:ext cx="1324871" cy="830997"/>
          </a:xfrm>
          <a:prstGeom prst="rect">
            <a:avLst/>
          </a:prstGeom>
          <a:noFill/>
        </p:spPr>
        <p:txBody>
          <a:bodyPr wrap="square" rtlCol="0">
            <a:spAutoFit/>
          </a:bodyPr>
          <a:lstStyle/>
          <a:p>
            <a:pPr algn="ctr"/>
            <a:r>
              <a:rPr lang="en-US" sz="1600" dirty="0">
                <a:latin typeface="Georgia" panose="02040502050405020303" pitchFamily="18" charset="0"/>
              </a:rPr>
              <a:t>Information goes home in Spanish</a:t>
            </a:r>
          </a:p>
        </p:txBody>
      </p:sp>
    </p:spTree>
    <p:extLst>
      <p:ext uri="{BB962C8B-B14F-4D97-AF65-F5344CB8AC3E}">
        <p14:creationId xmlns:p14="http://schemas.microsoft.com/office/powerpoint/2010/main" val="227231046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162861"/>
            <a:ext cx="5064953" cy="938022"/>
          </a:xfrm>
        </p:spPr>
        <p:txBody>
          <a:bodyPr>
            <a:noAutofit/>
          </a:bodyPr>
          <a:lstStyle/>
          <a:p>
            <a:pPr algn="ctr"/>
            <a:r>
              <a:rPr lang="en-US" sz="6000" b="1" dirty="0">
                <a:solidFill>
                  <a:schemeClr val="accent6">
                    <a:lumMod val="75000"/>
                  </a:schemeClr>
                </a:solidFill>
                <a:effectLst>
                  <a:outerShdw blurRad="38100" dist="38100" dir="2700000" algn="tl">
                    <a:srgbClr val="000000">
                      <a:alpha val="43137"/>
                    </a:srgbClr>
                  </a:outerShdw>
                </a:effectLst>
                <a:latin typeface="Georgia" pitchFamily="18" charset="0"/>
              </a:rPr>
              <a:t>Welcome</a:t>
            </a:r>
          </a:p>
        </p:txBody>
      </p:sp>
      <p:pic>
        <p:nvPicPr>
          <p:cNvPr id="5" name="Content Placeholder 4">
            <a:extLst>
              <a:ext uri="{FF2B5EF4-FFF2-40B4-BE49-F238E27FC236}">
                <a16:creationId xmlns:a16="http://schemas.microsoft.com/office/drawing/2014/main" id="{35A73638-EAC2-4277-B4F2-A6D3F35932FC}"/>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3038" t="12495" r="16439" b="15552"/>
          <a:stretch/>
        </p:blipFill>
        <p:spPr>
          <a:xfrm rot="204386">
            <a:off x="992813" y="5299718"/>
            <a:ext cx="1449395" cy="1292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8" name="Picture 7">
            <a:extLst>
              <a:ext uri="{FF2B5EF4-FFF2-40B4-BE49-F238E27FC236}">
                <a16:creationId xmlns:a16="http://schemas.microsoft.com/office/drawing/2014/main" id="{C81D0FE5-3EF3-439F-BDA7-8C2076A5F0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320173">
            <a:off x="3015168" y="3158498"/>
            <a:ext cx="2155031" cy="16162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id="{A8364746-332E-49A8-9D8A-DAEFE93D3B4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4983732" y="4113580"/>
            <a:ext cx="2286000" cy="1714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5542A6A7-1C2F-4C54-BEDB-B6CA71AF935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354"/>
          <a:stretch/>
        </p:blipFill>
        <p:spPr>
          <a:xfrm>
            <a:off x="2959945" y="4970830"/>
            <a:ext cx="1891353" cy="16002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a:extLst>
              <a:ext uri="{FF2B5EF4-FFF2-40B4-BE49-F238E27FC236}">
                <a16:creationId xmlns:a16="http://schemas.microsoft.com/office/drawing/2014/main" id="{5ED46DD7-B573-4FE8-8FCB-2C5DEBB890B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422">
            <a:off x="7190464" y="3323696"/>
            <a:ext cx="1714501" cy="128587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15">
            <a:extLst>
              <a:ext uri="{FF2B5EF4-FFF2-40B4-BE49-F238E27FC236}">
                <a16:creationId xmlns:a16="http://schemas.microsoft.com/office/drawing/2014/main" id="{8D90D6C8-ED49-4F71-9AAE-40E6B04BB8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06035">
            <a:off x="7169210" y="4913355"/>
            <a:ext cx="1943789" cy="14578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8" name="Picture 17">
            <a:extLst>
              <a:ext uri="{FF2B5EF4-FFF2-40B4-BE49-F238E27FC236}">
                <a16:creationId xmlns:a16="http://schemas.microsoft.com/office/drawing/2014/main" id="{1807C0A6-CE10-4740-B544-F48917BAE44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1078220">
            <a:off x="7061265" y="1535855"/>
            <a:ext cx="1852396" cy="1389297"/>
          </a:xfrm>
          <a:prstGeom prst="rect">
            <a:avLst/>
          </a:prstGeom>
          <a:ln w="88900" cap="sq" cmpd="thickThin">
            <a:solidFill>
              <a:srgbClr val="000000"/>
            </a:solidFill>
            <a:prstDash val="solid"/>
            <a:miter lim="800000"/>
          </a:ln>
          <a:effectLst>
            <a:innerShdw blurRad="76200">
              <a:srgbClr val="000000"/>
            </a:innerShdw>
          </a:effectLst>
        </p:spPr>
      </p:pic>
      <p:pic>
        <p:nvPicPr>
          <p:cNvPr id="21" name="Picture 20">
            <a:extLst>
              <a:ext uri="{FF2B5EF4-FFF2-40B4-BE49-F238E27FC236}">
                <a16:creationId xmlns:a16="http://schemas.microsoft.com/office/drawing/2014/main" id="{5DEA43B1-225F-4A5E-9160-3265387ADE9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4340" y="3259659"/>
            <a:ext cx="2580272" cy="193520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4" name="TextBox 23">
            <a:extLst>
              <a:ext uri="{FF2B5EF4-FFF2-40B4-BE49-F238E27FC236}">
                <a16:creationId xmlns:a16="http://schemas.microsoft.com/office/drawing/2014/main" id="{672A6375-09F5-4001-B746-F8B332C7821F}"/>
              </a:ext>
            </a:extLst>
          </p:cNvPr>
          <p:cNvSpPr txBox="1"/>
          <p:nvPr/>
        </p:nvSpPr>
        <p:spPr>
          <a:xfrm>
            <a:off x="200968" y="2108356"/>
            <a:ext cx="6765915" cy="1077218"/>
          </a:xfrm>
          <a:prstGeom prst="rect">
            <a:avLst/>
          </a:prstGeom>
          <a:noFill/>
        </p:spPr>
        <p:txBody>
          <a:bodyPr wrap="square" rtlCol="0">
            <a:spAutoFit/>
          </a:bodyPr>
          <a:lstStyle/>
          <a:p>
            <a:pPr algn="just"/>
            <a:r>
              <a:rPr lang="en-US" sz="1600" dirty="0">
                <a:latin typeface="Georgia" panose="02040502050405020303" pitchFamily="18" charset="0"/>
              </a:rPr>
              <a:t>Upon walking in the door, parents are greeted by the front office staff.  There are bulletin boards telling them about PTA, photos of the teachers, student leaders, heritage pride flags and an easel that displays an upcoming event.</a:t>
            </a:r>
          </a:p>
        </p:txBody>
      </p:sp>
    </p:spTree>
    <p:extLst>
      <p:ext uri="{BB962C8B-B14F-4D97-AF65-F5344CB8AC3E}">
        <p14:creationId xmlns:p14="http://schemas.microsoft.com/office/powerpoint/2010/main" val="4090080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600" y="2568178"/>
            <a:ext cx="5105400" cy="654843"/>
          </a:xfrm>
        </p:spPr>
        <p:txBody>
          <a:bodyPr>
            <a:normAutofit fontScale="90000"/>
          </a:bodyPr>
          <a:lstStyle/>
          <a:p>
            <a:pPr algn="ctr"/>
            <a:r>
              <a:rPr lang="en-US" sz="2400" b="1" dirty="0">
                <a:solidFill>
                  <a:schemeClr val="bg2">
                    <a:lumMod val="50000"/>
                  </a:schemeClr>
                </a:solidFill>
                <a:effectLst>
                  <a:outerShdw blurRad="38100" dist="38100" dir="2700000" algn="tl">
                    <a:srgbClr val="000000">
                      <a:alpha val="43137"/>
                    </a:srgbClr>
                  </a:outerShdw>
                </a:effectLst>
                <a:latin typeface="Georgia" pitchFamily="18" charset="0"/>
                <a:ea typeface="+mj-ea"/>
                <a:cs typeface="+mj-cs"/>
              </a:rPr>
              <a:t>S</a:t>
            </a:r>
            <a:r>
              <a:rPr lang="en-US" sz="2400" b="1" dirty="0">
                <a:solidFill>
                  <a:schemeClr val="bg2">
                    <a:lumMod val="50000"/>
                  </a:schemeClr>
                </a:solidFill>
                <a:effectLst>
                  <a:outerShdw blurRad="38100" dist="38100" dir="2700000" algn="tl">
                    <a:srgbClr val="000000">
                      <a:alpha val="43137"/>
                    </a:srgbClr>
                  </a:outerShdw>
                </a:effectLst>
                <a:latin typeface="Georgia" pitchFamily="18" charset="0"/>
              </a:rPr>
              <a:t>chool Provides Parents Policies and</a:t>
            </a:r>
            <a:br>
              <a:rPr lang="en-US" sz="2400" b="1" dirty="0">
                <a:solidFill>
                  <a:schemeClr val="bg2">
                    <a:lumMod val="50000"/>
                  </a:schemeClr>
                </a:solidFill>
                <a:effectLst>
                  <a:outerShdw blurRad="38100" dist="38100" dir="2700000" algn="tl">
                    <a:srgbClr val="000000">
                      <a:alpha val="43137"/>
                    </a:srgbClr>
                  </a:outerShdw>
                </a:effectLst>
                <a:latin typeface="Georgia" pitchFamily="18" charset="0"/>
              </a:rPr>
            </a:br>
            <a:r>
              <a:rPr lang="en-US" sz="2400" b="1" dirty="0">
                <a:solidFill>
                  <a:schemeClr val="bg2">
                    <a:lumMod val="50000"/>
                  </a:schemeClr>
                </a:solidFill>
                <a:effectLst>
                  <a:outerShdw blurRad="38100" dist="38100" dir="2700000" algn="tl">
                    <a:srgbClr val="000000">
                      <a:alpha val="43137"/>
                    </a:srgbClr>
                  </a:outerShdw>
                </a:effectLst>
                <a:latin typeface="Georgia" pitchFamily="18" charset="0"/>
              </a:rPr>
              <a:t>Best Practice Information</a:t>
            </a:r>
          </a:p>
        </p:txBody>
      </p:sp>
      <p:pic>
        <p:nvPicPr>
          <p:cNvPr id="12" name="Content Placeholder 1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8600" y="1676400"/>
            <a:ext cx="3429000" cy="4437529"/>
          </a:xfrm>
        </p:spPr>
      </p:pic>
      <p:sp>
        <p:nvSpPr>
          <p:cNvPr id="7" name="Title 1"/>
          <p:cNvSpPr txBox="1">
            <a:spLocks/>
          </p:cNvSpPr>
          <p:nvPr/>
        </p:nvSpPr>
        <p:spPr>
          <a:xfrm>
            <a:off x="4648200" y="335756"/>
            <a:ext cx="4114800" cy="654843"/>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r>
              <a:rPr lang="en-US" sz="2800" b="1" dirty="0">
                <a:solidFill>
                  <a:schemeClr val="bg1"/>
                </a:solidFill>
                <a:effectLst>
                  <a:outerShdw blurRad="50000" dist="30000" dir="5400000" algn="tl" rotWithShape="0">
                    <a:srgbClr val="000000">
                      <a:alpha val="30000"/>
                    </a:srgbClr>
                  </a:outerShdw>
                </a:effectLst>
                <a:latin typeface="Georgia" pitchFamily="18" charset="0"/>
              </a:rPr>
              <a:t>Family Involvement</a:t>
            </a:r>
            <a:endParaRPr lang="en-US" sz="2800" dirty="0">
              <a:solidFill>
                <a:schemeClr val="bg1"/>
              </a:solidFill>
              <a:latin typeface="Georgia" pitchFamily="18" charset="0"/>
            </a:endParaRPr>
          </a:p>
        </p:txBody>
      </p:sp>
      <p:pic>
        <p:nvPicPr>
          <p:cNvPr id="3" name="Picture 2">
            <a:extLst>
              <a:ext uri="{FF2B5EF4-FFF2-40B4-BE49-F238E27FC236}">
                <a16:creationId xmlns:a16="http://schemas.microsoft.com/office/drawing/2014/main" id="{C64DFF27-7D13-436C-8764-29E3EEEE7814}"/>
              </a:ext>
            </a:extLst>
          </p:cNvPr>
          <p:cNvPicPr>
            <a:picLocks noChangeAspect="1"/>
          </p:cNvPicPr>
          <p:nvPr/>
        </p:nvPicPr>
        <p:blipFill rotWithShape="1">
          <a:blip r:embed="rId5"/>
          <a:srcRect l="45000" t="5556" r="2500" b="33703"/>
          <a:stretch/>
        </p:blipFill>
        <p:spPr>
          <a:xfrm>
            <a:off x="5812246" y="3552807"/>
            <a:ext cx="3103154" cy="2019513"/>
          </a:xfrm>
          <a:prstGeom prst="rect">
            <a:avLst/>
          </a:prstGeom>
        </p:spPr>
      </p:pic>
      <p:sp>
        <p:nvSpPr>
          <p:cNvPr id="4" name="TextBox 3">
            <a:extLst>
              <a:ext uri="{FF2B5EF4-FFF2-40B4-BE49-F238E27FC236}">
                <a16:creationId xmlns:a16="http://schemas.microsoft.com/office/drawing/2014/main" id="{EE5680C6-ABC5-4F8F-BA2E-36372613E8F9}"/>
              </a:ext>
            </a:extLst>
          </p:cNvPr>
          <p:cNvSpPr txBox="1"/>
          <p:nvPr/>
        </p:nvSpPr>
        <p:spPr>
          <a:xfrm>
            <a:off x="3810000" y="3962400"/>
            <a:ext cx="1828800" cy="1200329"/>
          </a:xfrm>
          <a:prstGeom prst="rect">
            <a:avLst/>
          </a:prstGeom>
          <a:noFill/>
        </p:spPr>
        <p:txBody>
          <a:bodyPr wrap="square" rtlCol="0">
            <a:spAutoFit/>
          </a:bodyPr>
          <a:lstStyle/>
          <a:p>
            <a:pPr algn="ctr"/>
            <a:r>
              <a:rPr lang="en-US" dirty="0"/>
              <a:t>Visit the Windy Ridge website for more information. </a:t>
            </a:r>
          </a:p>
        </p:txBody>
      </p:sp>
      <p:sp>
        <p:nvSpPr>
          <p:cNvPr id="5" name="Rectangle 4">
            <a:extLst>
              <a:ext uri="{FF2B5EF4-FFF2-40B4-BE49-F238E27FC236}">
                <a16:creationId xmlns:a16="http://schemas.microsoft.com/office/drawing/2014/main" id="{3B411D92-8E4F-4D36-890A-9AC6CC9E3E69}"/>
              </a:ext>
            </a:extLst>
          </p:cNvPr>
          <p:cNvSpPr/>
          <p:nvPr/>
        </p:nvSpPr>
        <p:spPr>
          <a:xfrm>
            <a:off x="6005919" y="5608980"/>
            <a:ext cx="2715808" cy="369332"/>
          </a:xfrm>
          <a:prstGeom prst="rect">
            <a:avLst/>
          </a:prstGeom>
        </p:spPr>
        <p:txBody>
          <a:bodyPr wrap="none">
            <a:spAutoFit/>
          </a:bodyPr>
          <a:lstStyle/>
          <a:p>
            <a:r>
              <a:rPr lang="en-US" dirty="0"/>
              <a:t>windyridgek8.ocps.net</a:t>
            </a:r>
          </a:p>
        </p:txBody>
      </p:sp>
    </p:spTree>
    <p:extLst>
      <p:ext uri="{BB962C8B-B14F-4D97-AF65-F5344CB8AC3E}">
        <p14:creationId xmlns:p14="http://schemas.microsoft.com/office/powerpoint/2010/main" val="25139033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8222" y="838200"/>
            <a:ext cx="5219700" cy="457200"/>
          </a:xfrm>
        </p:spPr>
        <p:txBody>
          <a:bodyPr>
            <a:noAutofit/>
          </a:bodyPr>
          <a:lstStyle/>
          <a:p>
            <a:pPr algn="ctr"/>
            <a:r>
              <a:rPr lang="en-US" sz="2800" b="1" dirty="0">
                <a:solidFill>
                  <a:schemeClr val="accent6">
                    <a:lumMod val="75000"/>
                  </a:schemeClr>
                </a:solidFill>
                <a:effectLst>
                  <a:outerShdw blurRad="38100" dist="38100" dir="2700000" algn="tl">
                    <a:srgbClr val="000000">
                      <a:alpha val="43137"/>
                    </a:srgbClr>
                  </a:outerShdw>
                </a:effectLst>
                <a:latin typeface="Georgia" pitchFamily="18" charset="0"/>
              </a:rPr>
              <a:t>Faculty &amp; Staff</a:t>
            </a:r>
          </a:p>
        </p:txBody>
      </p:sp>
      <p:pic>
        <p:nvPicPr>
          <p:cNvPr id="10" name="Picture 9">
            <a:extLst>
              <a:ext uri="{FF2B5EF4-FFF2-40B4-BE49-F238E27FC236}">
                <a16:creationId xmlns:a16="http://schemas.microsoft.com/office/drawing/2014/main" id="{725C8C99-7280-47F9-8D73-02F7EE1DAE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742950" y="1981200"/>
            <a:ext cx="7658100" cy="4199603"/>
          </a:xfrm>
          <a:prstGeom prst="rect">
            <a:avLst/>
          </a:prstGeom>
        </p:spPr>
      </p:pic>
    </p:spTree>
    <p:extLst>
      <p:ext uri="{BB962C8B-B14F-4D97-AF65-F5344CB8AC3E}">
        <p14:creationId xmlns:p14="http://schemas.microsoft.com/office/powerpoint/2010/main" val="24128801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3"/>
          <p:cNvSpPr txBox="1">
            <a:spLocks/>
          </p:cNvSpPr>
          <p:nvPr/>
        </p:nvSpPr>
        <p:spPr>
          <a:xfrm>
            <a:off x="533400" y="3200400"/>
            <a:ext cx="7884353" cy="2961111"/>
          </a:xfrm>
          <a:prstGeom prst="rect">
            <a:avLst/>
          </a:prstGeom>
        </p:spPr>
        <p:txBody>
          <a:bodyPr vert="horz" lIns="91440" tIns="45720" rIns="91440" bIns="45720" rtlCol="0" anchor="b">
            <a:noAutofit/>
          </a:bodyPr>
          <a:lstStyle>
            <a:lvl1pPr algn="r" defTabSz="914400" rtl="0" eaLnBrk="1" latinLnBrk="0" hangingPunct="1">
              <a:spcBef>
                <a:spcPct val="0"/>
              </a:spcBef>
              <a:buNone/>
              <a:defRPr sz="44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br>
              <a:rPr lang="en-US" sz="1600" dirty="0"/>
            </a:br>
            <a:r>
              <a:rPr lang="en-US" sz="2400" dirty="0">
                <a:solidFill>
                  <a:schemeClr val="bg2">
                    <a:lumMod val="50000"/>
                  </a:schemeClr>
                </a:solidFill>
                <a:effectLst/>
                <a:latin typeface="Georgia" pitchFamily="18" charset="0"/>
              </a:rPr>
              <a:t>ADDitions</a:t>
            </a:r>
            <a:r>
              <a:rPr lang="en-US" sz="1600" dirty="0">
                <a:solidFill>
                  <a:schemeClr val="bg2">
                    <a:lumMod val="50000"/>
                  </a:schemeClr>
                </a:solidFill>
                <a:effectLst/>
                <a:latin typeface="Georgia" pitchFamily="18" charset="0"/>
              </a:rPr>
              <a:t> school volunteers are extra-special people who are committed to making schools the best they can be. They offer special attention and caring that can inspire students to reach for, and realize their dreams. </a:t>
            </a:r>
          </a:p>
          <a:p>
            <a:pPr algn="l"/>
            <a:endParaRPr lang="en-US" sz="1600" dirty="0">
              <a:solidFill>
                <a:schemeClr val="bg2">
                  <a:lumMod val="50000"/>
                </a:schemeClr>
              </a:solidFill>
              <a:effectLst/>
              <a:latin typeface="Georgia" pitchFamily="18" charset="0"/>
            </a:endParaRPr>
          </a:p>
          <a:p>
            <a:pPr algn="l"/>
            <a:r>
              <a:rPr lang="en-US" sz="1600" dirty="0">
                <a:solidFill>
                  <a:schemeClr val="bg2">
                    <a:lumMod val="50000"/>
                  </a:schemeClr>
                </a:solidFill>
                <a:effectLst/>
                <a:latin typeface="Georgia" pitchFamily="18" charset="0"/>
              </a:rPr>
              <a:t>School volunteers work at the schools of their choice and participate in activities that match their interests. </a:t>
            </a:r>
            <a:br>
              <a:rPr lang="en-US" sz="1600" dirty="0">
                <a:solidFill>
                  <a:schemeClr val="bg2">
                    <a:lumMod val="50000"/>
                  </a:schemeClr>
                </a:solidFill>
                <a:effectLst/>
                <a:latin typeface="Georgia" pitchFamily="18" charset="0"/>
              </a:rPr>
            </a:br>
            <a:br>
              <a:rPr lang="en-US" sz="1600" dirty="0">
                <a:solidFill>
                  <a:schemeClr val="bg2">
                    <a:lumMod val="50000"/>
                  </a:schemeClr>
                </a:solidFill>
                <a:effectLst/>
                <a:latin typeface="Georgia" pitchFamily="18" charset="0"/>
              </a:rPr>
            </a:br>
            <a:r>
              <a:rPr lang="en-US" sz="1600" dirty="0">
                <a:solidFill>
                  <a:schemeClr val="bg2">
                    <a:lumMod val="50000"/>
                  </a:schemeClr>
                </a:solidFill>
                <a:effectLst/>
                <a:latin typeface="Georgia" pitchFamily="18" charset="0"/>
              </a:rPr>
              <a:t>Be a school volunteer and help make students' dreams come true. </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32526" y="2057400"/>
            <a:ext cx="4087550" cy="1905000"/>
          </a:xfrm>
          <a:prstGeom prst="rect">
            <a:avLst/>
          </a:prstGeom>
        </p:spPr>
      </p:pic>
    </p:spTree>
    <p:extLst>
      <p:ext uri="{BB962C8B-B14F-4D97-AF65-F5344CB8AC3E}">
        <p14:creationId xmlns:p14="http://schemas.microsoft.com/office/powerpoint/2010/main" val="8453486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38600" y="380723"/>
            <a:ext cx="5334000" cy="999644"/>
          </a:xfrm>
        </p:spPr>
        <p:txBody>
          <a:bodyPr>
            <a:normAutofit fontScale="90000"/>
          </a:bodyPr>
          <a:lstStyle/>
          <a:p>
            <a:pPr algn="ctr"/>
            <a:r>
              <a:rPr lang="en-US" b="1" dirty="0">
                <a:solidFill>
                  <a:schemeClr val="bg1"/>
                </a:solidFill>
                <a:effectLst>
                  <a:outerShdw blurRad="63500" dist="38100" dir="2700000" algn="tl">
                    <a:srgbClr val="000000">
                      <a:alpha val="43137"/>
                    </a:srgbClr>
                  </a:outerShdw>
                </a:effectLst>
                <a:latin typeface="Georgia" pitchFamily="18" charset="0"/>
              </a:rPr>
              <a:t>Golden School Award</a:t>
            </a:r>
          </a:p>
        </p:txBody>
      </p:sp>
      <p:pic>
        <p:nvPicPr>
          <p:cNvPr id="6" name="Content Placeholder 5">
            <a:extLst>
              <a:ext uri="{FF2B5EF4-FFF2-40B4-BE49-F238E27FC236}">
                <a16:creationId xmlns:a16="http://schemas.microsoft.com/office/drawing/2014/main" id="{E4FB2418-124A-4CE0-9284-04797496A0D2}"/>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10800000">
            <a:off x="481445" y="1609441"/>
            <a:ext cx="3761509" cy="4867836"/>
          </a:xfrm>
        </p:spPr>
      </p:pic>
      <p:sp>
        <p:nvSpPr>
          <p:cNvPr id="4"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pic>
        <p:nvPicPr>
          <p:cNvPr id="8" name="Picture 7">
            <a:extLst>
              <a:ext uri="{FF2B5EF4-FFF2-40B4-BE49-F238E27FC236}">
                <a16:creationId xmlns:a16="http://schemas.microsoft.com/office/drawing/2014/main" id="{0BAE6F37-C566-49A7-B5D5-0EC60E3039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5380759" y="2328859"/>
            <a:ext cx="2649682" cy="3429000"/>
          </a:xfrm>
          <a:prstGeom prst="rect">
            <a:avLst/>
          </a:prstGeom>
        </p:spPr>
      </p:pic>
    </p:spTree>
    <p:extLst>
      <p:ext uri="{BB962C8B-B14F-4D97-AF65-F5344CB8AC3E}">
        <p14:creationId xmlns:p14="http://schemas.microsoft.com/office/powerpoint/2010/main" val="25194432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52600" y="995106"/>
            <a:ext cx="4811890" cy="880692"/>
          </a:xfrm>
        </p:spPr>
        <p:txBody>
          <a:bodyPr>
            <a:noAutofit/>
          </a:bodyPr>
          <a:lstStyle/>
          <a:p>
            <a:pPr algn="l"/>
            <a:r>
              <a:rPr lang="en-US" sz="2400" b="1" kern="1200" dirty="0">
                <a:solidFill>
                  <a:schemeClr val="bg2">
                    <a:lumMod val="50000"/>
                  </a:schemeClr>
                </a:solidFill>
                <a:effectLst>
                  <a:outerShdw blurRad="38100" dist="38100" dir="2700000" algn="tl">
                    <a:srgbClr val="000000">
                      <a:alpha val="43137"/>
                    </a:srgbClr>
                  </a:outerShdw>
                </a:effectLst>
                <a:latin typeface="Georgia" pitchFamily="18" charset="0"/>
                <a:ea typeface="+mn-ea"/>
                <a:cs typeface="+mn-cs"/>
              </a:rPr>
              <a:t>Register to be aN </a:t>
            </a:r>
            <a:br>
              <a:rPr lang="en-US" sz="2400" b="1" kern="1200" dirty="0">
                <a:solidFill>
                  <a:schemeClr val="bg2">
                    <a:lumMod val="50000"/>
                  </a:schemeClr>
                </a:solidFill>
                <a:effectLst>
                  <a:outerShdw blurRad="38100" dist="38100" dir="2700000" algn="tl">
                    <a:srgbClr val="000000">
                      <a:alpha val="43137"/>
                    </a:srgbClr>
                  </a:outerShdw>
                </a:effectLst>
                <a:latin typeface="Georgia" pitchFamily="18" charset="0"/>
                <a:ea typeface="+mn-ea"/>
                <a:cs typeface="+mn-cs"/>
              </a:rPr>
            </a:br>
            <a:endParaRPr lang="en-US" sz="2400" b="1" dirty="0">
              <a:solidFill>
                <a:schemeClr val="bg2">
                  <a:lumMod val="50000"/>
                </a:schemeClr>
              </a:solidFill>
              <a:effectLst>
                <a:outerShdw blurRad="38100" dist="38100" dir="2700000" algn="tl">
                  <a:srgbClr val="000000">
                    <a:alpha val="43137"/>
                  </a:srgbClr>
                </a:outerShdw>
              </a:effectLst>
              <a:latin typeface="Georgia" pitchFamily="18" charset="0"/>
            </a:endParaRPr>
          </a:p>
        </p:txBody>
      </p:sp>
      <p:sp>
        <p:nvSpPr>
          <p:cNvPr id="3" name="Content Placeholder 2"/>
          <p:cNvSpPr>
            <a:spLocks noGrp="1"/>
          </p:cNvSpPr>
          <p:nvPr>
            <p:ph idx="1"/>
          </p:nvPr>
        </p:nvSpPr>
        <p:spPr>
          <a:xfrm>
            <a:off x="685800" y="1919463"/>
            <a:ext cx="8458200" cy="2227872"/>
          </a:xfrm>
        </p:spPr>
        <p:txBody>
          <a:bodyPr>
            <a:normAutofit/>
          </a:bodyPr>
          <a:lstStyle/>
          <a:p>
            <a:pPr>
              <a:lnSpc>
                <a:spcPct val="100000"/>
              </a:lnSpc>
            </a:pPr>
            <a:r>
              <a:rPr lang="en-US" sz="1600" b="1" dirty="0">
                <a:solidFill>
                  <a:schemeClr val="bg2">
                    <a:lumMod val="50000"/>
                  </a:schemeClr>
                </a:solidFill>
                <a:latin typeface="Georgia" panose="02040502050405020303" pitchFamily="18" charset="0"/>
              </a:rPr>
              <a:t>Volunteering is Easy!</a:t>
            </a:r>
          </a:p>
          <a:p>
            <a:pPr>
              <a:lnSpc>
                <a:spcPct val="100000"/>
              </a:lnSpc>
            </a:pPr>
            <a:r>
              <a:rPr lang="en-US" sz="1600" dirty="0">
                <a:solidFill>
                  <a:schemeClr val="bg2">
                    <a:lumMod val="50000"/>
                  </a:schemeClr>
                </a:solidFill>
                <a:latin typeface="Georgia" panose="02040502050405020303" pitchFamily="18" charset="0"/>
              </a:rPr>
              <a:t>Register online:  </a:t>
            </a:r>
            <a:r>
              <a:rPr lang="en-US" sz="1600" dirty="0">
                <a:solidFill>
                  <a:srgbClr val="0070C0"/>
                </a:solidFill>
                <a:latin typeface="Georgia" panose="02040502050405020303" pitchFamily="18" charset="0"/>
              </a:rPr>
              <a:t>volunteer.ocps.net</a:t>
            </a:r>
            <a:r>
              <a:rPr lang="en-US" sz="1600" dirty="0">
                <a:latin typeface="Georgia" panose="02040502050405020303" pitchFamily="18" charset="0"/>
              </a:rPr>
              <a:t> </a:t>
            </a:r>
          </a:p>
          <a:p>
            <a:pPr>
              <a:lnSpc>
                <a:spcPct val="100000"/>
              </a:lnSpc>
            </a:pPr>
            <a:r>
              <a:rPr lang="en-US" sz="1600" dirty="0">
                <a:solidFill>
                  <a:schemeClr val="bg2">
                    <a:lumMod val="50000"/>
                  </a:schemeClr>
                </a:solidFill>
                <a:latin typeface="Georgia" panose="02040502050405020303" pitchFamily="18" charset="0"/>
              </a:rPr>
              <a:t>Click on “</a:t>
            </a:r>
            <a:r>
              <a:rPr lang="en-US" sz="1600" b="1" dirty="0">
                <a:solidFill>
                  <a:schemeClr val="accent6">
                    <a:lumMod val="75000"/>
                  </a:schemeClr>
                </a:solidFill>
                <a:latin typeface="Georgia" panose="02040502050405020303" pitchFamily="18" charset="0"/>
              </a:rPr>
              <a:t>Volunteer Now</a:t>
            </a:r>
            <a:r>
              <a:rPr lang="en-US" sz="1600" dirty="0">
                <a:solidFill>
                  <a:schemeClr val="bg2">
                    <a:lumMod val="50000"/>
                  </a:schemeClr>
                </a:solidFill>
                <a:latin typeface="Georgia" panose="02040502050405020303" pitchFamily="18" charset="0"/>
              </a:rPr>
              <a:t>”</a:t>
            </a:r>
          </a:p>
          <a:p>
            <a:pPr>
              <a:lnSpc>
                <a:spcPct val="100000"/>
              </a:lnSpc>
            </a:pPr>
            <a:r>
              <a:rPr lang="en-US" sz="1600" dirty="0">
                <a:solidFill>
                  <a:schemeClr val="bg2">
                    <a:lumMod val="50000"/>
                  </a:schemeClr>
                </a:solidFill>
                <a:latin typeface="Georgia" panose="02040502050405020303" pitchFamily="18" charset="0"/>
              </a:rPr>
              <a:t>Search for an Opportunity</a:t>
            </a:r>
          </a:p>
          <a:p>
            <a:pPr>
              <a:lnSpc>
                <a:spcPct val="100000"/>
              </a:lnSpc>
            </a:pPr>
            <a:r>
              <a:rPr lang="en-US" sz="1600" dirty="0">
                <a:solidFill>
                  <a:schemeClr val="bg2">
                    <a:lumMod val="50000"/>
                  </a:schemeClr>
                </a:solidFill>
                <a:latin typeface="Georgia" panose="02040502050405020303" pitchFamily="18" charset="0"/>
              </a:rPr>
              <a:t>Look for our school name and sign-up for “</a:t>
            </a:r>
            <a:r>
              <a:rPr lang="en-US" sz="1600" b="1" dirty="0">
                <a:solidFill>
                  <a:schemeClr val="accent6">
                    <a:lumMod val="75000"/>
                  </a:schemeClr>
                </a:solidFill>
                <a:latin typeface="Georgia" panose="02040502050405020303" pitchFamily="18" charset="0"/>
              </a:rPr>
              <a:t>Become an ADDitions School Volunteer</a:t>
            </a:r>
            <a:r>
              <a:rPr lang="en-US" sz="1600" dirty="0">
                <a:latin typeface="Georgia" panose="02040502050405020303" pitchFamily="18" charset="0"/>
              </a:rPr>
              <a:t>” </a:t>
            </a:r>
            <a:r>
              <a:rPr lang="en-US" sz="1600" dirty="0">
                <a:solidFill>
                  <a:srgbClr val="FF6600"/>
                </a:solidFill>
                <a:latin typeface="Georgia" panose="02040502050405020303" pitchFamily="18" charset="0"/>
              </a:rPr>
              <a:t>opportunity</a:t>
            </a:r>
            <a:r>
              <a:rPr lang="en-US" sz="1600" dirty="0">
                <a:solidFill>
                  <a:schemeClr val="bg2">
                    <a:lumMod val="50000"/>
                  </a:schemeClr>
                </a:solidFill>
                <a:latin typeface="Georgia" panose="02040502050405020303" pitchFamily="18" charset="0"/>
              </a:rPr>
              <a:t>.</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0200" y="689680"/>
            <a:ext cx="3200400" cy="1491544"/>
          </a:xfrm>
          <a:prstGeom prst="rect">
            <a:avLst/>
          </a:prstGeom>
        </p:spPr>
      </p:pic>
      <p:pic>
        <p:nvPicPr>
          <p:cNvPr id="5" name="Picture 4"/>
          <p:cNvPicPr>
            <a:picLocks noChangeAspect="1"/>
          </p:cNvPicPr>
          <p:nvPr/>
        </p:nvPicPr>
        <p:blipFill rotWithShape="1">
          <a:blip r:embed="rId5"/>
          <a:srcRect t="24412" b="2776"/>
          <a:stretch/>
        </p:blipFill>
        <p:spPr>
          <a:xfrm>
            <a:off x="0" y="4147335"/>
            <a:ext cx="9191978" cy="2590800"/>
          </a:xfrm>
          <a:prstGeom prst="rect">
            <a:avLst/>
          </a:prstGeom>
        </p:spPr>
      </p:pic>
    </p:spTree>
    <p:extLst>
      <p:ext uri="{BB962C8B-B14F-4D97-AF65-F5344CB8AC3E}">
        <p14:creationId xmlns:p14="http://schemas.microsoft.com/office/powerpoint/2010/main" val="4941674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476500"/>
            <a:ext cx="3733800" cy="3124200"/>
          </a:xfrm>
        </p:spPr>
        <p:txBody>
          <a:bodyPr>
            <a:normAutofit/>
          </a:bodyPr>
          <a:lstStyle/>
          <a:p>
            <a:pPr algn="ctr"/>
            <a:r>
              <a:rPr kumimoji="0" lang="en-US" sz="2400" b="1" kern="1200" dirty="0" err="1">
                <a:solidFill>
                  <a:schemeClr val="bg2">
                    <a:lumMod val="50000"/>
                  </a:schemeClr>
                </a:solidFill>
                <a:effectLst>
                  <a:outerShdw blurRad="50000" dist="30000" dir="5400000" algn="tl" rotWithShape="0">
                    <a:srgbClr val="000000">
                      <a:alpha val="30000"/>
                    </a:srgbClr>
                  </a:outerShdw>
                </a:effectLst>
                <a:latin typeface="Georgia" pitchFamily="18" charset="0"/>
              </a:rPr>
              <a:t>ADDitions</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 Coordinator</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br>
            <a:r>
              <a:rPr kumimoji="0" lang="en-US" sz="2400" b="1" kern="1200" dirty="0">
                <a:solidFill>
                  <a:srgbClr val="000099"/>
                </a:solidFill>
                <a:effectLst>
                  <a:outerShdw blurRad="50000" dist="30000" dir="5400000" algn="tl" rotWithShape="0">
                    <a:srgbClr val="000000">
                      <a:alpha val="30000"/>
                    </a:srgbClr>
                  </a:outerShdw>
                </a:effectLst>
                <a:latin typeface="Georgia" pitchFamily="18" charset="0"/>
              </a:rPr>
              <a:t>Laura Matthews</a:t>
            </a:r>
            <a:br>
              <a:rPr kumimoji="0" lang="en-US" sz="2400" b="1" kern="1200" dirty="0">
                <a:solidFill>
                  <a:srgbClr val="000099"/>
                </a:solidFill>
                <a:effectLst>
                  <a:outerShdw blurRad="50000" dist="30000" dir="5400000" algn="tl" rotWithShape="0">
                    <a:srgbClr val="000000">
                      <a:alpha val="30000"/>
                    </a:srgbClr>
                  </a:outerShdw>
                </a:effectLst>
                <a:latin typeface="Georgia" pitchFamily="18" charset="0"/>
              </a:rPr>
            </a:br>
            <a:br>
              <a:rPr kumimoji="0" lang="en-US" sz="2400" b="1" kern="1200" dirty="0">
                <a:solidFill>
                  <a:srgbClr val="000099"/>
                </a:solidFill>
                <a:effectLst>
                  <a:outerShdw blurRad="50000" dist="30000" dir="5400000" algn="tl" rotWithShape="0">
                    <a:srgbClr val="000000">
                      <a:alpha val="30000"/>
                    </a:srgbClr>
                  </a:outerShdw>
                </a:effectLst>
                <a:latin typeface="Georgia" pitchFamily="18" charset="0"/>
              </a:rPr>
            </a:br>
            <a:r>
              <a:rPr lang="en-US" sz="1800" dirty="0"/>
              <a:t>laura.matthews@ocps.net</a:t>
            </a:r>
            <a:br>
              <a:rPr lang="en-US" sz="2400" dirty="0"/>
            </a:br>
            <a:br>
              <a:rPr kumimoji="0" lang="en-US" sz="2400" b="1" kern="1200" dirty="0">
                <a:solidFill>
                  <a:srgbClr val="000099"/>
                </a:solidFill>
                <a:effectLst>
                  <a:outerShdw blurRad="50000" dist="30000" dir="5400000" algn="tl" rotWithShape="0">
                    <a:srgbClr val="000000">
                      <a:alpha val="30000"/>
                    </a:srgbClr>
                  </a:outerShdw>
                </a:effectLst>
                <a:latin typeface="Georgia" pitchFamily="18" charset="0"/>
              </a:rPr>
            </a:br>
            <a:br>
              <a:rPr kumimoji="0" lang="en-US" sz="2400" b="1" kern="1200" dirty="0">
                <a:solidFill>
                  <a:srgbClr val="000099"/>
                </a:solidFill>
                <a:effectLst>
                  <a:outerShdw blurRad="50000" dist="30000" dir="5400000" algn="tl" rotWithShape="0">
                    <a:srgbClr val="000000">
                      <a:alpha val="30000"/>
                    </a:srgbClr>
                  </a:outerShdw>
                </a:effectLst>
                <a:latin typeface="Georgia" pitchFamily="18" charset="0"/>
              </a:rPr>
            </a:br>
            <a:endParaRPr lang="en-US" sz="2400" b="1" dirty="0">
              <a:solidFill>
                <a:srgbClr val="000099"/>
              </a:solidFill>
              <a:latin typeface="Georgia" pitchFamily="18" charset="0"/>
            </a:endParaRPr>
          </a:p>
        </p:txBody>
      </p:sp>
      <p:pic>
        <p:nvPicPr>
          <p:cNvPr id="7" name="Picture Placeholder 6">
            <a:extLst>
              <a:ext uri="{FF2B5EF4-FFF2-40B4-BE49-F238E27FC236}">
                <a16:creationId xmlns:a16="http://schemas.microsoft.com/office/drawing/2014/main" id="{89E3D986-FF7F-432A-9EDD-53B0CD08A7FE}"/>
              </a:ext>
            </a:extLst>
          </p:cNvPr>
          <p:cNvPicPr>
            <a:picLocks noGrp="1" noChangeAspect="1"/>
          </p:cNvPicPr>
          <p:nvPr>
            <p:ph type="pic" idx="1"/>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17188" r="17188"/>
          <a:stretch>
            <a:fillRect/>
          </a:stretch>
        </p:blipFill>
        <p:spPr>
          <a:xfrm>
            <a:off x="4343400" y="1905000"/>
            <a:ext cx="3200400" cy="3657600"/>
          </a:xfrm>
        </p:spPr>
      </p:pic>
      <p:sp>
        <p:nvSpPr>
          <p:cNvPr id="6"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Tree>
    <p:extLst>
      <p:ext uri="{BB962C8B-B14F-4D97-AF65-F5344CB8AC3E}">
        <p14:creationId xmlns:p14="http://schemas.microsoft.com/office/powerpoint/2010/main" val="27869375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500" y="5410200"/>
            <a:ext cx="8153400" cy="762000"/>
          </a:xfrm>
        </p:spPr>
        <p:txBody>
          <a:bodyPr>
            <a:normAutofit/>
          </a:bodyPr>
          <a:lstStyle/>
          <a:p>
            <a:pPr algn="ctr"/>
            <a:r>
              <a:rPr lang="en-US" sz="2400" b="1" kern="1200" dirty="0">
                <a:solidFill>
                  <a:srgbClr val="0A6A94"/>
                </a:solidFill>
                <a:effectLst>
                  <a:outerShdw blurRad="50000" dist="30000" dir="5400000" algn="tl" rotWithShape="0">
                    <a:srgbClr val="000000">
                      <a:alpha val="30000"/>
                    </a:srgbClr>
                  </a:outerShdw>
                </a:effectLst>
                <a:latin typeface="Georgia" pitchFamily="18" charset="0"/>
              </a:rPr>
              <a:t>S</a:t>
            </a: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t>chool </a:t>
            </a:r>
            <a:r>
              <a:rPr lang="en-US" sz="2400" b="1" kern="1200" dirty="0">
                <a:solidFill>
                  <a:srgbClr val="0A6A94"/>
                </a:solidFill>
                <a:effectLst>
                  <a:outerShdw blurRad="50000" dist="30000" dir="5400000" algn="tl" rotWithShape="0">
                    <a:srgbClr val="000000">
                      <a:alpha val="30000"/>
                    </a:srgbClr>
                  </a:outerShdw>
                </a:effectLst>
                <a:latin typeface="Georgia" pitchFamily="18" charset="0"/>
              </a:rPr>
              <a:t>S</a:t>
            </a: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t>taff Trained on Effective</a:t>
            </a:r>
            <a:b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t>Use of School Volunteer</a:t>
            </a: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t>s</a:t>
            </a:r>
            <a:endParaRPr lang="en-US" sz="2400" b="1" dirty="0">
              <a:solidFill>
                <a:srgbClr val="0A6A94"/>
              </a:solidFill>
              <a:latin typeface="Georgia" pitchFamily="18" charset="0"/>
            </a:endParaRPr>
          </a:p>
        </p:txBody>
      </p:sp>
      <p:sp>
        <p:nvSpPr>
          <p:cNvPr id="6"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pic>
        <p:nvPicPr>
          <p:cNvPr id="10" name="Content Placeholder 9">
            <a:extLst>
              <a:ext uri="{FF2B5EF4-FFF2-40B4-BE49-F238E27FC236}">
                <a16:creationId xmlns:a16="http://schemas.microsoft.com/office/drawing/2014/main" id="{7BF4E174-CABF-468C-A8F5-A06AA5A2EA48}"/>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t="27802" r="21947"/>
          <a:stretch/>
        </p:blipFill>
        <p:spPr>
          <a:xfrm>
            <a:off x="571500" y="2667000"/>
            <a:ext cx="8153400" cy="2597955"/>
          </a:xfrm>
        </p:spPr>
      </p:pic>
    </p:spTree>
    <p:extLst>
      <p:ext uri="{BB962C8B-B14F-4D97-AF65-F5344CB8AC3E}">
        <p14:creationId xmlns:p14="http://schemas.microsoft.com/office/powerpoint/2010/main" val="5102446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24600" y="59254"/>
            <a:ext cx="2587450" cy="1524000"/>
          </a:xfrm>
        </p:spPr>
        <p:txBody>
          <a:bodyPr>
            <a:normAutofit/>
          </a:bodyPr>
          <a:lstStyle/>
          <a:p>
            <a:pPr algn="ctr"/>
            <a:r>
              <a:rPr kumimoji="0" lang="en-US" sz="2200" b="1" kern="1200" dirty="0">
                <a:solidFill>
                  <a:srgbClr val="FFFFFF"/>
                </a:solidFill>
                <a:effectLst>
                  <a:outerShdw blurRad="50000" dist="30000" dir="5400000" algn="tl" rotWithShape="0">
                    <a:srgbClr val="000000">
                      <a:alpha val="30000"/>
                    </a:srgbClr>
                  </a:outerShdw>
                </a:effectLst>
                <a:latin typeface="Georgia" pitchFamily="18" charset="0"/>
              </a:rPr>
              <a:t>Total Number of </a:t>
            </a:r>
            <a:r>
              <a:rPr lang="en-US" sz="2200" b="1" kern="1200" dirty="0">
                <a:solidFill>
                  <a:srgbClr val="FFFFFF"/>
                </a:solidFill>
                <a:effectLst>
                  <a:outerShdw blurRad="50000" dist="30000" dir="5400000" algn="tl" rotWithShape="0">
                    <a:srgbClr val="000000">
                      <a:alpha val="30000"/>
                    </a:srgbClr>
                  </a:outerShdw>
                </a:effectLst>
                <a:latin typeface="Georgia" pitchFamily="18" charset="0"/>
              </a:rPr>
              <a:t>Volunteer Hours</a:t>
            </a:r>
            <a:endParaRPr lang="en-US" sz="2200" b="1" dirty="0">
              <a:solidFill>
                <a:srgbClr val="FFFFFF"/>
              </a:solidFill>
              <a:latin typeface="Georgia" pitchFamily="18" charset="0"/>
            </a:endParaRPr>
          </a:p>
        </p:txBody>
      </p:sp>
      <p:sp>
        <p:nvSpPr>
          <p:cNvPr id="6"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
        <p:nvSpPr>
          <p:cNvPr id="5" name="Shape 430">
            <a:extLst>
              <a:ext uri="{FF2B5EF4-FFF2-40B4-BE49-F238E27FC236}">
                <a16:creationId xmlns:a16="http://schemas.microsoft.com/office/drawing/2014/main" id="{8AACF63D-648F-4BBC-9EFF-1410474F9240}"/>
              </a:ext>
            </a:extLst>
          </p:cNvPr>
          <p:cNvSpPr txBox="1">
            <a:spLocks noGrp="1"/>
          </p:cNvSpPr>
          <p:nvPr>
            <p:ph idx="1"/>
          </p:nvPr>
        </p:nvSpPr>
        <p:spPr>
          <a:xfrm>
            <a:off x="2819400" y="3657600"/>
            <a:ext cx="3733800" cy="2895600"/>
          </a:xfrm>
          <a:prstGeom prst="rect">
            <a:avLst/>
          </a:prstGeom>
          <a:noFill/>
          <a:ln>
            <a:noFill/>
          </a:ln>
        </p:spPr>
        <p:txBody>
          <a:bodyPr lIns="91425" tIns="45700" rIns="91425" bIns="45700" anchor="t" anchorCtr="0">
            <a:noAutofit/>
          </a:bodyPr>
          <a:lstStyle/>
          <a:p>
            <a:pPr marL="139700" indent="0" algn="ctr">
              <a:buNone/>
            </a:pPr>
            <a:r>
              <a:rPr lang="en-US" sz="1800" dirty="0">
                <a:solidFill>
                  <a:srgbClr val="000099"/>
                </a:solidFill>
                <a:latin typeface="Gill Sans Ultra Bold" panose="020B0A02020104020203" pitchFamily="34" charset="0"/>
              </a:rPr>
              <a:t>Volunteer Hours</a:t>
            </a:r>
          </a:p>
          <a:p>
            <a:pPr marL="139700" indent="0" algn="ctr">
              <a:buNone/>
            </a:pPr>
            <a:r>
              <a:rPr lang="en-US" sz="1800" dirty="0">
                <a:solidFill>
                  <a:srgbClr val="000099"/>
                </a:solidFill>
                <a:latin typeface="Gill Sans Ultra Bold" panose="020B0A02020104020203" pitchFamily="34" charset="0"/>
              </a:rPr>
              <a:t>= 7,856+</a:t>
            </a:r>
          </a:p>
          <a:p>
            <a:pPr marL="139700" indent="0" algn="ctr">
              <a:buNone/>
            </a:pPr>
            <a:r>
              <a:rPr lang="en-US" sz="1600" dirty="0"/>
              <a:t>Activities include book fairs, dad and donuts, moms and munchkins, mother/son picnic, father/daughter dance, beautification day, prop painting for drama, field day, hearing screening, vision screening, classroom volunteers, AR rewards…  and more!</a:t>
            </a:r>
          </a:p>
        </p:txBody>
      </p:sp>
      <p:pic>
        <p:nvPicPr>
          <p:cNvPr id="7" name="Picture 6">
            <a:extLst>
              <a:ext uri="{FF2B5EF4-FFF2-40B4-BE49-F238E27FC236}">
                <a16:creationId xmlns:a16="http://schemas.microsoft.com/office/drawing/2014/main" id="{C214CCA2-94BF-4B41-807B-E4AA36FDE3A6}"/>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737426" y="1746250"/>
            <a:ext cx="2514600" cy="1885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C7F87CE8-9275-40EA-BD6A-917A493E363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8889"/>
          <a:stretch/>
        </p:blipFill>
        <p:spPr>
          <a:xfrm rot="270747">
            <a:off x="6778451" y="4685030"/>
            <a:ext cx="2133599" cy="12979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A0CA16B1-28EF-4C52-8BF6-BE4278A7043D}"/>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t="17778"/>
          <a:stretch/>
        </p:blipFill>
        <p:spPr>
          <a:xfrm rot="21397914">
            <a:off x="6281152" y="2664875"/>
            <a:ext cx="2471353" cy="1524001"/>
          </a:xfrm>
          <a:prstGeom prst="rect">
            <a:avLst/>
          </a:prstGeom>
        </p:spPr>
      </p:pic>
      <p:pic>
        <p:nvPicPr>
          <p:cNvPr id="4" name="Picture 3">
            <a:extLst>
              <a:ext uri="{FF2B5EF4-FFF2-40B4-BE49-F238E27FC236}">
                <a16:creationId xmlns:a16="http://schemas.microsoft.com/office/drawing/2014/main" id="{7DCB09BB-294C-4311-A0ED-6E0B00CA31A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500" t="26080" r="45000" b="27777"/>
          <a:stretch/>
        </p:blipFill>
        <p:spPr>
          <a:xfrm rot="21382601">
            <a:off x="304800" y="4091505"/>
            <a:ext cx="1226180" cy="1885950"/>
          </a:xfrm>
          <a:prstGeom prst="rect">
            <a:avLst/>
          </a:prstGeom>
        </p:spPr>
      </p:pic>
      <p:pic>
        <p:nvPicPr>
          <p:cNvPr id="8" name="Picture 7">
            <a:extLst>
              <a:ext uri="{FF2B5EF4-FFF2-40B4-BE49-F238E27FC236}">
                <a16:creationId xmlns:a16="http://schemas.microsoft.com/office/drawing/2014/main" id="{A13F9D33-A078-40C7-A196-DE755AFDBAD6}"/>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5555269">
            <a:off x="1555239" y="4091843"/>
            <a:ext cx="1552886" cy="1150378"/>
          </a:xfrm>
          <a:prstGeom prst="rect">
            <a:avLst/>
          </a:prstGeom>
        </p:spPr>
      </p:pic>
      <p:pic>
        <p:nvPicPr>
          <p:cNvPr id="12" name="Picture 11">
            <a:extLst>
              <a:ext uri="{FF2B5EF4-FFF2-40B4-BE49-F238E27FC236}">
                <a16:creationId xmlns:a16="http://schemas.microsoft.com/office/drawing/2014/main" id="{4EBF0B3C-32B3-466D-881E-961CB39931F7}"/>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15888" b="8195"/>
          <a:stretch/>
        </p:blipFill>
        <p:spPr>
          <a:xfrm>
            <a:off x="3733800" y="1760314"/>
            <a:ext cx="2092320" cy="1666563"/>
          </a:xfrm>
          <a:prstGeom prst="rect">
            <a:avLst/>
          </a:prstGeom>
        </p:spPr>
      </p:pic>
    </p:spTree>
    <p:extLst>
      <p:ext uri="{BB962C8B-B14F-4D97-AF65-F5344CB8AC3E}">
        <p14:creationId xmlns:p14="http://schemas.microsoft.com/office/powerpoint/2010/main" val="254947503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191000" y="243839"/>
            <a:ext cx="4724400" cy="990600"/>
          </a:xfrm>
        </p:spPr>
        <p:txBody>
          <a:bodyPr>
            <a:normAutofit/>
          </a:bodyPr>
          <a:lstStyle/>
          <a:p>
            <a:r>
              <a:rPr lang="en-US" sz="2400" b="1" dirty="0">
                <a:solidFill>
                  <a:schemeClr val="bg1"/>
                </a:solidFill>
                <a:effectLst>
                  <a:outerShdw blurRad="38100" dist="76200" dir="2700000" algn="tl">
                    <a:srgbClr val="000000">
                      <a:alpha val="43137"/>
                    </a:srgbClr>
                  </a:outerShdw>
                </a:effectLst>
              </a:rPr>
              <a:t>Outstanding Volunteers</a:t>
            </a:r>
            <a:endParaRPr lang="en-US" sz="2400" b="1" dirty="0">
              <a:solidFill>
                <a:schemeClr val="bg1"/>
              </a:solidFill>
              <a:effectLst>
                <a:outerShdw blurRad="38100" dist="76200" dir="2700000" algn="tl">
                  <a:srgbClr val="000000">
                    <a:alpha val="43137"/>
                  </a:srgbClr>
                </a:outerShdw>
              </a:effectLst>
              <a:latin typeface="Georgia" pitchFamily="18" charset="0"/>
            </a:endParaRPr>
          </a:p>
        </p:txBody>
      </p:sp>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pic>
        <p:nvPicPr>
          <p:cNvPr id="10" name="Picture 9">
            <a:extLst>
              <a:ext uri="{FF2B5EF4-FFF2-40B4-BE49-F238E27FC236}">
                <a16:creationId xmlns:a16="http://schemas.microsoft.com/office/drawing/2014/main" id="{DF41CC00-E475-448F-B8A5-6E201F800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949" y="1747837"/>
            <a:ext cx="3193651" cy="2395238"/>
          </a:xfrm>
          <a:prstGeom prst="rect">
            <a:avLst/>
          </a:prstGeom>
        </p:spPr>
      </p:pic>
      <p:pic>
        <p:nvPicPr>
          <p:cNvPr id="12" name="Picture 11">
            <a:extLst>
              <a:ext uri="{FF2B5EF4-FFF2-40B4-BE49-F238E27FC236}">
                <a16:creationId xmlns:a16="http://schemas.microsoft.com/office/drawing/2014/main" id="{5BB6B6EB-45CA-4D91-9730-0AA318E53B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1" y="1748354"/>
            <a:ext cx="3193651" cy="2395238"/>
          </a:xfrm>
          <a:prstGeom prst="rect">
            <a:avLst/>
          </a:prstGeom>
        </p:spPr>
      </p:pic>
      <p:pic>
        <p:nvPicPr>
          <p:cNvPr id="14" name="Picture 13">
            <a:extLst>
              <a:ext uri="{FF2B5EF4-FFF2-40B4-BE49-F238E27FC236}">
                <a16:creationId xmlns:a16="http://schemas.microsoft.com/office/drawing/2014/main" id="{1CFB9106-C40E-4DB6-BAA0-DB78C28C80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72001" y="4257023"/>
            <a:ext cx="3193651" cy="2395238"/>
          </a:xfrm>
          <a:prstGeom prst="rect">
            <a:avLst/>
          </a:prstGeom>
        </p:spPr>
      </p:pic>
      <p:pic>
        <p:nvPicPr>
          <p:cNvPr id="16" name="Picture 15">
            <a:extLst>
              <a:ext uri="{FF2B5EF4-FFF2-40B4-BE49-F238E27FC236}">
                <a16:creationId xmlns:a16="http://schemas.microsoft.com/office/drawing/2014/main" id="{89930931-8ABA-4B61-9D31-B42B2F02DE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63318" y="4210050"/>
            <a:ext cx="3256281" cy="2442211"/>
          </a:xfrm>
          <a:prstGeom prst="rect">
            <a:avLst/>
          </a:prstGeom>
        </p:spPr>
      </p:pic>
    </p:spTree>
    <p:extLst>
      <p:ext uri="{BB962C8B-B14F-4D97-AF65-F5344CB8AC3E}">
        <p14:creationId xmlns:p14="http://schemas.microsoft.com/office/powerpoint/2010/main" val="3645994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0" y="373919"/>
            <a:ext cx="3733800" cy="999644"/>
          </a:xfrm>
        </p:spPr>
        <p:txBody>
          <a:bodyPr>
            <a:normAutofit/>
          </a:bodyPr>
          <a:lstStyle/>
          <a:p>
            <a:endParaRPr lang="en-US" sz="2400" b="1" dirty="0">
              <a:solidFill>
                <a:schemeClr val="bg1"/>
              </a:solidFill>
              <a:effectLst>
                <a:outerShdw blurRad="38100" dist="38100" dir="2700000" algn="tl">
                  <a:srgbClr val="000000">
                    <a:alpha val="43137"/>
                  </a:srgbClr>
                </a:outerShdw>
              </a:effectLst>
              <a:latin typeface="Georgia" pitchFamily="18" charset="0"/>
            </a:endParaRPr>
          </a:p>
        </p:txBody>
      </p:sp>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
        <p:nvSpPr>
          <p:cNvPr id="6" name="TextBox 5">
            <a:extLst>
              <a:ext uri="{FF2B5EF4-FFF2-40B4-BE49-F238E27FC236}">
                <a16:creationId xmlns:a16="http://schemas.microsoft.com/office/drawing/2014/main" id="{FEAFF7F8-2AFF-4335-B2F9-B78D5FCFB43A}"/>
              </a:ext>
            </a:extLst>
          </p:cNvPr>
          <p:cNvSpPr txBox="1"/>
          <p:nvPr/>
        </p:nvSpPr>
        <p:spPr>
          <a:xfrm>
            <a:off x="381000" y="1828800"/>
            <a:ext cx="4038600" cy="4524315"/>
          </a:xfrm>
          <a:prstGeom prst="rect">
            <a:avLst/>
          </a:prstGeom>
          <a:noFill/>
          <a:ln w="38100">
            <a:solidFill>
              <a:srgbClr val="000099"/>
            </a:solidFill>
          </a:ln>
        </p:spPr>
        <p:txBody>
          <a:bodyPr wrap="square" rtlCol="0">
            <a:spAutoFit/>
          </a:bodyPr>
          <a:lstStyle/>
          <a:p>
            <a:pPr algn="ctr"/>
            <a:r>
              <a:rPr lang="en-US" b="1" u="sng" dirty="0"/>
              <a:t>Molly Smiley</a:t>
            </a:r>
          </a:p>
          <a:p>
            <a:pPr algn="ctr"/>
            <a:r>
              <a:rPr lang="en-US" dirty="0"/>
              <a:t>Mentor of the Year!</a:t>
            </a:r>
          </a:p>
          <a:p>
            <a:pPr algn="ctr"/>
            <a:endParaRPr lang="en-US" dirty="0"/>
          </a:p>
          <a:p>
            <a:pPr algn="ctr"/>
            <a:r>
              <a:rPr lang="en-US" dirty="0"/>
              <a:t>Mrs. Smiley is an incredibly kind and caring mentor.  She shows her mentees unconditional positive regard and they know she is a constant support in their life.  She is encouraging and gives freely of her time and attention. She is insightful and plants seeds of hope with each of her mentees and empowers and encourages them to not only see, but strive to reach their fullest potential.</a:t>
            </a:r>
          </a:p>
          <a:p>
            <a:pPr algn="ctr"/>
            <a:endParaRPr lang="en-US" dirty="0"/>
          </a:p>
        </p:txBody>
      </p:sp>
      <p:pic>
        <p:nvPicPr>
          <p:cNvPr id="7" name="Picture 6">
            <a:extLst>
              <a:ext uri="{FF2B5EF4-FFF2-40B4-BE49-F238E27FC236}">
                <a16:creationId xmlns:a16="http://schemas.microsoft.com/office/drawing/2014/main" id="{846283F5-A027-4377-A4B3-C4531E9DA0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462" r="23076"/>
          <a:stretch/>
        </p:blipFill>
        <p:spPr>
          <a:xfrm>
            <a:off x="5105400" y="2286000"/>
            <a:ext cx="3124200" cy="3692236"/>
          </a:xfrm>
          <a:prstGeom prst="rect">
            <a:avLst/>
          </a:prstGeom>
        </p:spPr>
      </p:pic>
    </p:spTree>
    <p:extLst>
      <p:ext uri="{BB962C8B-B14F-4D97-AF65-F5344CB8AC3E}">
        <p14:creationId xmlns:p14="http://schemas.microsoft.com/office/powerpoint/2010/main" val="1935079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181600" y="219555"/>
            <a:ext cx="3733800" cy="999644"/>
          </a:xfrm>
        </p:spPr>
        <p:txBody>
          <a:bodyPr>
            <a:normAutofit/>
          </a:bodyPr>
          <a:lstStyle/>
          <a:p>
            <a:r>
              <a:rPr lang="en-US" sz="2400" b="1" dirty="0">
                <a:solidFill>
                  <a:schemeClr val="bg1"/>
                </a:solidFill>
                <a:effectLst>
                  <a:outerShdw blurRad="38100" dist="38100" dir="2700000" algn="tl">
                    <a:srgbClr val="000000">
                      <a:alpha val="43137"/>
                    </a:srgbClr>
                  </a:outerShdw>
                </a:effectLst>
                <a:latin typeface="Georgia" pitchFamily="18" charset="0"/>
              </a:rPr>
              <a:t>Volunteer of the Year</a:t>
            </a:r>
          </a:p>
        </p:txBody>
      </p:sp>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
        <p:nvSpPr>
          <p:cNvPr id="6" name="TextBox 5">
            <a:extLst>
              <a:ext uri="{FF2B5EF4-FFF2-40B4-BE49-F238E27FC236}">
                <a16:creationId xmlns:a16="http://schemas.microsoft.com/office/drawing/2014/main" id="{FEAFF7F8-2AFF-4335-B2F9-B78D5FCFB43A}"/>
              </a:ext>
            </a:extLst>
          </p:cNvPr>
          <p:cNvSpPr txBox="1"/>
          <p:nvPr/>
        </p:nvSpPr>
        <p:spPr>
          <a:xfrm>
            <a:off x="381000" y="1828800"/>
            <a:ext cx="4038600" cy="4370427"/>
          </a:xfrm>
          <a:prstGeom prst="rect">
            <a:avLst/>
          </a:prstGeom>
          <a:noFill/>
          <a:ln w="38100">
            <a:solidFill>
              <a:srgbClr val="000099"/>
            </a:solidFill>
          </a:ln>
        </p:spPr>
        <p:txBody>
          <a:bodyPr wrap="square" rtlCol="0">
            <a:spAutoFit/>
          </a:bodyPr>
          <a:lstStyle/>
          <a:p>
            <a:pPr algn="ctr"/>
            <a:r>
              <a:rPr lang="en-US" b="1" u="sng" dirty="0"/>
              <a:t>Yvonne Schaffer</a:t>
            </a:r>
          </a:p>
          <a:p>
            <a:pPr algn="ctr"/>
            <a:r>
              <a:rPr lang="en-US" dirty="0"/>
              <a:t>Volunteer of the Year!</a:t>
            </a:r>
          </a:p>
          <a:p>
            <a:pPr algn="ctr"/>
            <a:endParaRPr lang="en-US" dirty="0"/>
          </a:p>
          <a:p>
            <a:pPr algn="just"/>
            <a:r>
              <a:rPr lang="en-US" sz="1400" dirty="0"/>
              <a:t>Mrs. Schaefer volunteers regularly in our self-contained classrooms for students with significant disabilities. Almost single-handedly, Mrs. Schaeffer has improved the outdoor play area. She and volunteers she organized repaired toys, cleaned and painted, as well as built a child-sized village, which includes a police station and drive-thru eatery.  When the weekend forecast calls for rain, she has been known to come to school to cover up playground equipment and do grounds upkeep. When back packs need washing, she will take them home for a much-needed cleaning and return them to our appreciative students and their parents.</a:t>
            </a:r>
          </a:p>
        </p:txBody>
      </p:sp>
      <p:pic>
        <p:nvPicPr>
          <p:cNvPr id="4" name="Picture 3">
            <a:extLst>
              <a:ext uri="{FF2B5EF4-FFF2-40B4-BE49-F238E27FC236}">
                <a16:creationId xmlns:a16="http://schemas.microsoft.com/office/drawing/2014/main" id="{14DDF79B-251F-41FF-A045-6712B52B4B6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00" t="22716"/>
          <a:stretch/>
        </p:blipFill>
        <p:spPr>
          <a:xfrm>
            <a:off x="4624100" y="3276600"/>
            <a:ext cx="4215100" cy="2714670"/>
          </a:xfrm>
          <a:prstGeom prst="rect">
            <a:avLst/>
          </a:prstGeom>
        </p:spPr>
      </p:pic>
    </p:spTree>
    <p:extLst>
      <p:ext uri="{BB962C8B-B14F-4D97-AF65-F5344CB8AC3E}">
        <p14:creationId xmlns:p14="http://schemas.microsoft.com/office/powerpoint/2010/main" val="20133094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0" y="373919"/>
            <a:ext cx="3733800" cy="999644"/>
          </a:xfrm>
        </p:spPr>
        <p:txBody>
          <a:bodyPr>
            <a:normAutofit/>
          </a:bodyPr>
          <a:lstStyle/>
          <a:p>
            <a:endParaRPr lang="en-US" sz="2400" b="1" dirty="0">
              <a:solidFill>
                <a:schemeClr val="bg1"/>
              </a:solidFill>
              <a:effectLst>
                <a:outerShdw blurRad="38100" dist="38100" dir="2700000" algn="tl">
                  <a:srgbClr val="000000">
                    <a:alpha val="43137"/>
                  </a:srgbClr>
                </a:outerShdw>
              </a:effectLst>
              <a:latin typeface="Georgia" pitchFamily="18" charset="0"/>
            </a:endParaRPr>
          </a:p>
        </p:txBody>
      </p:sp>
      <p:pic>
        <p:nvPicPr>
          <p:cNvPr id="6" name="Content Placeholder 5">
            <a:extLst>
              <a:ext uri="{FF2B5EF4-FFF2-40B4-BE49-F238E27FC236}">
                <a16:creationId xmlns:a16="http://schemas.microsoft.com/office/drawing/2014/main" id="{8245B9F0-1E52-43A9-9123-9D869893F978}"/>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13888" r="13889"/>
          <a:stretch/>
        </p:blipFill>
        <p:spPr>
          <a:xfrm rot="5400000">
            <a:off x="2896993" y="1856043"/>
            <a:ext cx="1981202" cy="2059229"/>
          </a:xfrm>
          <a:ln w="38100">
            <a:solidFill>
              <a:srgbClr val="000099"/>
            </a:solidFill>
          </a:ln>
        </p:spPr>
      </p:pic>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
        <p:nvSpPr>
          <p:cNvPr id="7" name="TextBox 6">
            <a:extLst>
              <a:ext uri="{FF2B5EF4-FFF2-40B4-BE49-F238E27FC236}">
                <a16:creationId xmlns:a16="http://schemas.microsoft.com/office/drawing/2014/main" id="{90B3F894-3DD5-4CFF-9B92-C624EFA3C1FE}"/>
              </a:ext>
            </a:extLst>
          </p:cNvPr>
          <p:cNvSpPr txBox="1"/>
          <p:nvPr/>
        </p:nvSpPr>
        <p:spPr>
          <a:xfrm>
            <a:off x="283920" y="1883824"/>
            <a:ext cx="2459280" cy="3139321"/>
          </a:xfrm>
          <a:prstGeom prst="rect">
            <a:avLst/>
          </a:prstGeom>
          <a:noFill/>
          <a:ln w="38100">
            <a:solidFill>
              <a:srgbClr val="000099"/>
            </a:solidFill>
          </a:ln>
        </p:spPr>
        <p:txBody>
          <a:bodyPr wrap="square" rtlCol="0">
            <a:spAutoFit/>
          </a:bodyPr>
          <a:lstStyle/>
          <a:p>
            <a:pPr algn="ctr"/>
            <a:r>
              <a:rPr lang="en-US" b="1" u="sng" dirty="0"/>
              <a:t>Karen DePriest</a:t>
            </a:r>
          </a:p>
          <a:p>
            <a:pPr algn="ctr"/>
            <a:r>
              <a:rPr lang="en-US" dirty="0"/>
              <a:t>300+ hours</a:t>
            </a:r>
          </a:p>
          <a:p>
            <a:pPr algn="ctr"/>
            <a:endParaRPr lang="en-US" dirty="0"/>
          </a:p>
          <a:p>
            <a:pPr algn="ctr"/>
            <a:r>
              <a:rPr lang="en-US" sz="1200" dirty="0"/>
              <a:t>Karen serves on the SAC Committee, and on the PTA as the Homeroom Representatives Coordinator. She works with the 4</a:t>
            </a:r>
            <a:r>
              <a:rPr lang="en-US" sz="1200" baseline="30000" dirty="0"/>
              <a:t>th</a:t>
            </a:r>
            <a:r>
              <a:rPr lang="en-US" sz="1200" dirty="0"/>
              <a:t> and 5</a:t>
            </a:r>
            <a:r>
              <a:rPr lang="en-US" sz="1200" baseline="30000" dirty="0"/>
              <a:t>th</a:t>
            </a:r>
            <a:r>
              <a:rPr lang="en-US" sz="1200" dirty="0"/>
              <a:t> grade gifted classes each week. One day a week she does AR in Kindergarten and 2</a:t>
            </a:r>
            <a:r>
              <a:rPr lang="en-US" sz="1200" baseline="30000" dirty="0"/>
              <a:t>nd</a:t>
            </a:r>
            <a:r>
              <a:rPr lang="en-US" sz="1200" dirty="0"/>
              <a:t> grade. She also helps with events like Fun Run, Field Day, classroom parties and field trips.</a:t>
            </a:r>
            <a:endParaRPr lang="en-US" dirty="0"/>
          </a:p>
        </p:txBody>
      </p:sp>
      <p:sp>
        <p:nvSpPr>
          <p:cNvPr id="8" name="TextBox 7">
            <a:extLst>
              <a:ext uri="{FF2B5EF4-FFF2-40B4-BE49-F238E27FC236}">
                <a16:creationId xmlns:a16="http://schemas.microsoft.com/office/drawing/2014/main" id="{D43E7296-9908-47B5-8103-FD6A536C0C17}"/>
              </a:ext>
            </a:extLst>
          </p:cNvPr>
          <p:cNvSpPr txBox="1"/>
          <p:nvPr/>
        </p:nvSpPr>
        <p:spPr>
          <a:xfrm>
            <a:off x="2857979" y="3996251"/>
            <a:ext cx="3561873" cy="1661993"/>
          </a:xfrm>
          <a:prstGeom prst="rect">
            <a:avLst/>
          </a:prstGeom>
          <a:noFill/>
          <a:ln w="38100">
            <a:solidFill>
              <a:schemeClr val="accent6">
                <a:lumMod val="40000"/>
                <a:lumOff val="60000"/>
              </a:schemeClr>
            </a:solidFill>
          </a:ln>
        </p:spPr>
        <p:txBody>
          <a:bodyPr wrap="square" rtlCol="0">
            <a:spAutoFit/>
          </a:bodyPr>
          <a:lstStyle/>
          <a:p>
            <a:pPr algn="ctr"/>
            <a:r>
              <a:rPr lang="en-US" b="1" u="sng" dirty="0"/>
              <a:t>Shannon </a:t>
            </a:r>
            <a:r>
              <a:rPr lang="en-US" b="1" u="sng" dirty="0" err="1"/>
              <a:t>Abayasekera</a:t>
            </a:r>
            <a:endParaRPr lang="en-US" b="1" u="sng" dirty="0"/>
          </a:p>
          <a:p>
            <a:pPr algn="ctr"/>
            <a:r>
              <a:rPr lang="en-US" dirty="0"/>
              <a:t>50+ hours</a:t>
            </a:r>
          </a:p>
          <a:p>
            <a:pPr algn="ctr"/>
            <a:endParaRPr lang="en-US" dirty="0"/>
          </a:p>
          <a:p>
            <a:pPr algn="ctr"/>
            <a:r>
              <a:rPr lang="en-US" sz="1200" dirty="0"/>
              <a:t>Shannon serves on the PTA. This year she led our PTA Fall Fundraising Event.  She also volunteers as a Homeroom Rep and a variety of other school events.</a:t>
            </a:r>
            <a:endParaRPr lang="en-US" dirty="0"/>
          </a:p>
        </p:txBody>
      </p:sp>
      <p:pic>
        <p:nvPicPr>
          <p:cNvPr id="4" name="Picture 3">
            <a:extLst>
              <a:ext uri="{FF2B5EF4-FFF2-40B4-BE49-F238E27FC236}">
                <a16:creationId xmlns:a16="http://schemas.microsoft.com/office/drawing/2014/main" id="{D9A71887-156E-4ABB-8384-B5FF756F138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98" t="7037" b="12963"/>
          <a:stretch/>
        </p:blipFill>
        <p:spPr>
          <a:xfrm rot="5400000">
            <a:off x="6205164" y="3510914"/>
            <a:ext cx="3023832" cy="2209799"/>
          </a:xfrm>
          <a:prstGeom prst="rect">
            <a:avLst/>
          </a:prstGeom>
          <a:ln w="57150">
            <a:solidFill>
              <a:schemeClr val="accent6">
                <a:lumMod val="40000"/>
                <a:lumOff val="60000"/>
              </a:schemeClr>
            </a:solidFill>
          </a:ln>
        </p:spPr>
      </p:pic>
    </p:spTree>
    <p:extLst>
      <p:ext uri="{BB962C8B-B14F-4D97-AF65-F5344CB8AC3E}">
        <p14:creationId xmlns:p14="http://schemas.microsoft.com/office/powerpoint/2010/main" val="3807006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4495800" cy="762000"/>
          </a:xfrm>
        </p:spPr>
        <p:txBody>
          <a:bodyPr>
            <a:normAutofit fontScale="90000"/>
          </a:bodyPr>
          <a:lstStyle/>
          <a:p>
            <a:pPr algn="ctr"/>
            <a:r>
              <a:rPr lang="en-US" sz="2800" b="1" dirty="0">
                <a:solidFill>
                  <a:schemeClr val="accent6">
                    <a:lumMod val="75000"/>
                  </a:schemeClr>
                </a:solidFill>
                <a:effectLst>
                  <a:outerShdw blurRad="38100" dist="38100" dir="2700000" algn="tl">
                    <a:srgbClr val="000000">
                      <a:alpha val="43137"/>
                    </a:srgbClr>
                  </a:outerShdw>
                </a:effectLst>
                <a:latin typeface="Georgia" pitchFamily="18" charset="0"/>
              </a:rPr>
              <a:t>Teacher</a:t>
            </a:r>
            <a:r>
              <a:rPr lang="en-US" sz="2800" b="1" dirty="0">
                <a:solidFill>
                  <a:schemeClr val="accent6">
                    <a:lumMod val="75000"/>
                  </a:schemeClr>
                </a:solidFill>
                <a:latin typeface="Georgia" pitchFamily="18" charset="0"/>
              </a:rPr>
              <a:t> of the Year </a:t>
            </a:r>
          </a:p>
        </p:txBody>
      </p:sp>
      <p:sp>
        <p:nvSpPr>
          <p:cNvPr id="6" name="Text Placeholder 5"/>
          <p:cNvSpPr>
            <a:spLocks noGrp="1"/>
          </p:cNvSpPr>
          <p:nvPr>
            <p:ph type="body" sz="half" idx="2"/>
          </p:nvPr>
        </p:nvSpPr>
        <p:spPr>
          <a:xfrm>
            <a:off x="449173" y="1487943"/>
            <a:ext cx="3360827" cy="4760458"/>
          </a:xfrm>
        </p:spPr>
        <p:txBody>
          <a:bodyPr>
            <a:noAutofit/>
          </a:bodyPr>
          <a:lstStyle/>
          <a:p>
            <a:pPr algn="just"/>
            <a:r>
              <a:rPr lang="en-US" sz="1400" dirty="0"/>
              <a:t>Mrs. Cari Dee teaches 35 weekly classes that rotate through the media center. She runs the incentive program for Sunshine State Young Readers Award book list for both elementary and middle school.  She runs the incentive program for the Accelerated Readers program.  She created the school wide yearbook.  She runs the live morning announcements by teaching 16 middle school students how to run all of the tech equipment.  She is the captain of both the 5</a:t>
            </a:r>
            <a:r>
              <a:rPr lang="en-US" sz="1400" baseline="30000" dirty="0"/>
              <a:t>th</a:t>
            </a:r>
            <a:r>
              <a:rPr lang="en-US" sz="1400" dirty="0"/>
              <a:t> grade and the middle school battle of the books teams. She hosts the Modern Woodmen Oration competition for both the fifth grade and middle school competition. Cari is a Future Problem Solvers coach.  She is also one of the four Digital Curriculum Teacher leads for our school.  AND she has two fantastic book fairs a year as well!</a:t>
            </a:r>
            <a:endParaRPr lang="en-US" sz="1400" dirty="0">
              <a:solidFill>
                <a:schemeClr val="accent6">
                  <a:lumMod val="75000"/>
                </a:schemeClr>
              </a:solidFill>
            </a:endParaRPr>
          </a:p>
        </p:txBody>
      </p:sp>
      <p:pic>
        <p:nvPicPr>
          <p:cNvPr id="7" name="Picture 6">
            <a:extLst>
              <a:ext uri="{FF2B5EF4-FFF2-40B4-BE49-F238E27FC236}">
                <a16:creationId xmlns:a16="http://schemas.microsoft.com/office/drawing/2014/main" id="{D0CBA78D-5DE2-43B0-988A-A5F69DE33B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2400" y="1487943"/>
            <a:ext cx="4125331" cy="3093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Placeholder 7">
            <a:extLst>
              <a:ext uri="{FF2B5EF4-FFF2-40B4-BE49-F238E27FC236}">
                <a16:creationId xmlns:a16="http://schemas.microsoft.com/office/drawing/2014/main" id="{C568F597-A3B8-4844-B2E5-4A2FC657EE55}"/>
              </a:ext>
            </a:extLst>
          </p:cNvPr>
          <p:cNvPicPr>
            <a:picLocks noGrp="1" noChangeAspect="1"/>
          </p:cNvPicPr>
          <p:nvPr>
            <p:ph type="pic" idx="1"/>
          </p:nvPr>
        </p:nvPicPr>
        <p:blipFill rotWithShape="1">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7149" t="16322" r="23945" b="30119"/>
          <a:stretch/>
        </p:blipFill>
        <p:spPr>
          <a:xfrm>
            <a:off x="6080905" y="4581942"/>
            <a:ext cx="2779017" cy="1895058"/>
          </a:xfrm>
          <a:prstGeom prst="round2DiagRect">
            <a:avLst>
              <a:gd name="adj1" fmla="val 16667"/>
              <a:gd name="adj2" fmla="val 0"/>
            </a:avLst>
          </a:prstGeom>
          <a:ln w="88900" cap="sq">
            <a:solidFill>
              <a:srgbClr val="002060"/>
            </a:solidFill>
            <a:miter lim="800000"/>
          </a:ln>
          <a:effectLst>
            <a:outerShdw blurRad="254000" algn="tl" rotWithShape="0">
              <a:srgbClr val="000000">
                <a:alpha val="43000"/>
              </a:srgbClr>
            </a:outerShdw>
          </a:effectLst>
        </p:spPr>
      </p:pic>
      <p:sp>
        <p:nvSpPr>
          <p:cNvPr id="9" name="Title 1">
            <a:extLst>
              <a:ext uri="{FF2B5EF4-FFF2-40B4-BE49-F238E27FC236}">
                <a16:creationId xmlns:a16="http://schemas.microsoft.com/office/drawing/2014/main" id="{4051272D-3EAB-4412-B228-A44F137ED6F3}"/>
              </a:ext>
            </a:extLst>
          </p:cNvPr>
          <p:cNvSpPr txBox="1">
            <a:spLocks/>
          </p:cNvSpPr>
          <p:nvPr/>
        </p:nvSpPr>
        <p:spPr bwMode="auto">
          <a:xfrm>
            <a:off x="6749683" y="277610"/>
            <a:ext cx="2394317"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Georgia" pitchFamily="18" charset="0"/>
                <a:ea typeface="+mj-ea"/>
                <a:cs typeface="+mj-cs"/>
              </a:rPr>
              <a:t>Mrs. Dee</a:t>
            </a:r>
          </a:p>
        </p:txBody>
      </p:sp>
    </p:spTree>
    <p:extLst>
      <p:ext uri="{BB962C8B-B14F-4D97-AF65-F5344CB8AC3E}">
        <p14:creationId xmlns:p14="http://schemas.microsoft.com/office/powerpoint/2010/main" val="27803989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0" y="373919"/>
            <a:ext cx="3733800" cy="999644"/>
          </a:xfrm>
        </p:spPr>
        <p:txBody>
          <a:bodyPr>
            <a:normAutofit/>
          </a:bodyPr>
          <a:lstStyle/>
          <a:p>
            <a:endParaRPr lang="en-US" sz="2400" b="1" dirty="0">
              <a:solidFill>
                <a:schemeClr val="bg1"/>
              </a:solidFill>
              <a:effectLst>
                <a:outerShdw blurRad="38100" dist="38100" dir="2700000" algn="tl">
                  <a:srgbClr val="000000">
                    <a:alpha val="43137"/>
                  </a:srgbClr>
                </a:outerShdw>
              </a:effectLst>
              <a:latin typeface="Georgia" pitchFamily="18" charset="0"/>
            </a:endParaRPr>
          </a:p>
        </p:txBody>
      </p:sp>
      <p:pic>
        <p:nvPicPr>
          <p:cNvPr id="6" name="Content Placeholder 5">
            <a:extLst>
              <a:ext uri="{FF2B5EF4-FFF2-40B4-BE49-F238E27FC236}">
                <a16:creationId xmlns:a16="http://schemas.microsoft.com/office/drawing/2014/main" id="{D6C5F2DD-EA06-40F0-9F1D-9C4411B23A52}"/>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5648"/>
          <a:stretch/>
        </p:blipFill>
        <p:spPr>
          <a:xfrm>
            <a:off x="2777336" y="2590797"/>
            <a:ext cx="3126605" cy="3153845"/>
          </a:xfrm>
        </p:spPr>
      </p:pic>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
        <p:nvSpPr>
          <p:cNvPr id="7" name="TextBox 6">
            <a:extLst>
              <a:ext uri="{FF2B5EF4-FFF2-40B4-BE49-F238E27FC236}">
                <a16:creationId xmlns:a16="http://schemas.microsoft.com/office/drawing/2014/main" id="{67ED68F0-0897-43AC-A5FC-C0A9DE2C2AF7}"/>
              </a:ext>
            </a:extLst>
          </p:cNvPr>
          <p:cNvSpPr txBox="1"/>
          <p:nvPr/>
        </p:nvSpPr>
        <p:spPr>
          <a:xfrm>
            <a:off x="152400" y="3013558"/>
            <a:ext cx="2459280" cy="2031325"/>
          </a:xfrm>
          <a:prstGeom prst="rect">
            <a:avLst/>
          </a:prstGeom>
          <a:noFill/>
          <a:ln w="38100">
            <a:solidFill>
              <a:srgbClr val="000099"/>
            </a:solidFill>
          </a:ln>
        </p:spPr>
        <p:txBody>
          <a:bodyPr wrap="square" rtlCol="0">
            <a:spAutoFit/>
          </a:bodyPr>
          <a:lstStyle/>
          <a:p>
            <a:pPr algn="ctr"/>
            <a:r>
              <a:rPr lang="en-US" b="1" u="sng" dirty="0"/>
              <a:t>Theresa McNeil</a:t>
            </a:r>
          </a:p>
          <a:p>
            <a:pPr algn="ctr"/>
            <a:r>
              <a:rPr lang="en-US" dirty="0"/>
              <a:t>50+ hours</a:t>
            </a:r>
          </a:p>
          <a:p>
            <a:pPr algn="ctr"/>
            <a:endParaRPr lang="en-US" dirty="0"/>
          </a:p>
          <a:p>
            <a:pPr algn="ctr"/>
            <a:r>
              <a:rPr lang="en-US" sz="1200" dirty="0"/>
              <a:t>Theresa serves as a Windy Ridge mentor.  She is active in PTA and helps organize the twice yearly Scholastic </a:t>
            </a:r>
            <a:r>
              <a:rPr lang="en-US" sz="1200" dirty="0" err="1"/>
              <a:t>Bookfair</a:t>
            </a:r>
            <a:r>
              <a:rPr lang="en-US" sz="1200" dirty="0"/>
              <a:t>, spending hours helping kids find books.</a:t>
            </a:r>
            <a:endParaRPr lang="en-US" dirty="0"/>
          </a:p>
        </p:txBody>
      </p:sp>
      <p:sp>
        <p:nvSpPr>
          <p:cNvPr id="8" name="TextBox 7">
            <a:extLst>
              <a:ext uri="{FF2B5EF4-FFF2-40B4-BE49-F238E27FC236}">
                <a16:creationId xmlns:a16="http://schemas.microsoft.com/office/drawing/2014/main" id="{C40340CA-5BA2-48FD-98B1-362A9CFF50BD}"/>
              </a:ext>
            </a:extLst>
          </p:cNvPr>
          <p:cNvSpPr txBox="1"/>
          <p:nvPr/>
        </p:nvSpPr>
        <p:spPr>
          <a:xfrm>
            <a:off x="6069597" y="2989448"/>
            <a:ext cx="2611680" cy="2031325"/>
          </a:xfrm>
          <a:prstGeom prst="rect">
            <a:avLst/>
          </a:prstGeom>
          <a:noFill/>
          <a:ln w="38100">
            <a:solidFill>
              <a:schemeClr val="accent6">
                <a:lumMod val="60000"/>
                <a:lumOff val="40000"/>
              </a:schemeClr>
            </a:solidFill>
          </a:ln>
        </p:spPr>
        <p:txBody>
          <a:bodyPr wrap="square" rtlCol="0">
            <a:spAutoFit/>
          </a:bodyPr>
          <a:lstStyle/>
          <a:p>
            <a:pPr algn="ctr"/>
            <a:r>
              <a:rPr lang="en-US" b="1" u="sng" dirty="0"/>
              <a:t>Billie </a:t>
            </a:r>
            <a:r>
              <a:rPr lang="en-US" b="1" u="sng" dirty="0" err="1"/>
              <a:t>LaVerdi</a:t>
            </a:r>
            <a:endParaRPr lang="en-US" b="1" u="sng" dirty="0"/>
          </a:p>
          <a:p>
            <a:pPr algn="ctr"/>
            <a:r>
              <a:rPr lang="en-US" dirty="0"/>
              <a:t>50+ hours</a:t>
            </a:r>
          </a:p>
          <a:p>
            <a:pPr algn="ctr"/>
            <a:endParaRPr lang="en-US" dirty="0"/>
          </a:p>
          <a:p>
            <a:pPr algn="ctr"/>
            <a:r>
              <a:rPr lang="en-US" sz="1200" dirty="0"/>
              <a:t>Billie is on PTA and helps organize the Scholastic Book fair held each Fall and Spring.  She is a Homeroom Rep for her son’ class and volunteers for other events like Dad’s &amp; Donuts.</a:t>
            </a:r>
            <a:endParaRPr lang="en-US" dirty="0"/>
          </a:p>
        </p:txBody>
      </p:sp>
    </p:spTree>
    <p:extLst>
      <p:ext uri="{BB962C8B-B14F-4D97-AF65-F5344CB8AC3E}">
        <p14:creationId xmlns:p14="http://schemas.microsoft.com/office/powerpoint/2010/main" val="41740706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0" y="373919"/>
            <a:ext cx="3733800" cy="999644"/>
          </a:xfrm>
        </p:spPr>
        <p:txBody>
          <a:bodyPr>
            <a:normAutofit/>
          </a:bodyPr>
          <a:lstStyle/>
          <a:p>
            <a:endParaRPr lang="en-US" sz="2400" b="1" dirty="0">
              <a:solidFill>
                <a:schemeClr val="bg1"/>
              </a:solidFill>
              <a:effectLst>
                <a:outerShdw blurRad="38100" dist="38100" dir="2700000" algn="tl">
                  <a:srgbClr val="000000">
                    <a:alpha val="43137"/>
                  </a:srgbClr>
                </a:outerShdw>
              </a:effectLst>
              <a:latin typeface="Georgia" pitchFamily="18" charset="0"/>
            </a:endParaRPr>
          </a:p>
        </p:txBody>
      </p:sp>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sp>
        <p:nvSpPr>
          <p:cNvPr id="8" name="TextBox 7">
            <a:extLst>
              <a:ext uri="{FF2B5EF4-FFF2-40B4-BE49-F238E27FC236}">
                <a16:creationId xmlns:a16="http://schemas.microsoft.com/office/drawing/2014/main" id="{D43E7296-9908-47B5-8103-FD6A536C0C17}"/>
              </a:ext>
            </a:extLst>
          </p:cNvPr>
          <p:cNvSpPr txBox="1"/>
          <p:nvPr/>
        </p:nvSpPr>
        <p:spPr>
          <a:xfrm>
            <a:off x="2837535" y="2201270"/>
            <a:ext cx="2105891" cy="3323987"/>
          </a:xfrm>
          <a:prstGeom prst="rect">
            <a:avLst/>
          </a:prstGeom>
          <a:noFill/>
          <a:ln w="38100">
            <a:solidFill>
              <a:schemeClr val="accent6">
                <a:lumMod val="60000"/>
                <a:lumOff val="40000"/>
              </a:schemeClr>
            </a:solidFill>
          </a:ln>
        </p:spPr>
        <p:txBody>
          <a:bodyPr wrap="square" rtlCol="0">
            <a:spAutoFit/>
          </a:bodyPr>
          <a:lstStyle/>
          <a:p>
            <a:pPr algn="ctr"/>
            <a:r>
              <a:rPr lang="en-US" b="1" u="sng" dirty="0"/>
              <a:t>Linda Smith</a:t>
            </a:r>
          </a:p>
          <a:p>
            <a:pPr algn="ctr"/>
            <a:r>
              <a:rPr lang="en-US" dirty="0"/>
              <a:t>300+ hours</a:t>
            </a:r>
          </a:p>
          <a:p>
            <a:pPr algn="ctr"/>
            <a:endParaRPr lang="en-US" dirty="0"/>
          </a:p>
          <a:p>
            <a:pPr algn="ctr"/>
            <a:r>
              <a:rPr lang="en-US" sz="1200" dirty="0"/>
              <a:t>Linda serves at the PTA </a:t>
            </a:r>
            <a:r>
              <a:rPr lang="en-US" sz="1200" dirty="0" err="1"/>
              <a:t>ADDitions</a:t>
            </a:r>
            <a:r>
              <a:rPr lang="en-US" sz="1200" dirty="0"/>
              <a:t> Coordinator and she helps </a:t>
            </a:r>
            <a:r>
              <a:rPr lang="en-US" sz="1200" dirty="0" err="1"/>
              <a:t>ourganize</a:t>
            </a:r>
            <a:r>
              <a:rPr lang="en-US" sz="1200" dirty="0"/>
              <a:t> the school Partners in Education.  She is a Homeroom Representative for her son’s class and can be seen around the school helping out with things like picture day, book fair, and the back to school breakfast.</a:t>
            </a:r>
            <a:endParaRPr lang="en-US" dirty="0"/>
          </a:p>
        </p:txBody>
      </p:sp>
      <p:pic>
        <p:nvPicPr>
          <p:cNvPr id="3" name="Picture 2">
            <a:extLst>
              <a:ext uri="{FF2B5EF4-FFF2-40B4-BE49-F238E27FC236}">
                <a16:creationId xmlns:a16="http://schemas.microsoft.com/office/drawing/2014/main" id="{AEC6CC9F-6562-4E80-92F3-80B4E853A894}"/>
              </a:ext>
            </a:extLst>
          </p:cNvPr>
          <p:cNvPicPr>
            <a:picLocks noChangeAspect="1"/>
          </p:cNvPicPr>
          <p:nvPr/>
        </p:nvPicPr>
        <p:blipFill>
          <a:blip r:embed="rId4"/>
          <a:stretch>
            <a:fillRect/>
          </a:stretch>
        </p:blipFill>
        <p:spPr>
          <a:xfrm>
            <a:off x="304800" y="2507395"/>
            <a:ext cx="2241551" cy="2988735"/>
          </a:xfrm>
          <a:prstGeom prst="rect">
            <a:avLst/>
          </a:prstGeom>
          <a:ln w="38100">
            <a:solidFill>
              <a:schemeClr val="accent6">
                <a:lumMod val="60000"/>
                <a:lumOff val="40000"/>
              </a:schemeClr>
            </a:solidFill>
          </a:ln>
        </p:spPr>
      </p:pic>
      <p:sp>
        <p:nvSpPr>
          <p:cNvPr id="9" name="TextBox 8">
            <a:extLst>
              <a:ext uri="{FF2B5EF4-FFF2-40B4-BE49-F238E27FC236}">
                <a16:creationId xmlns:a16="http://schemas.microsoft.com/office/drawing/2014/main" id="{F415760C-706A-47AA-BA10-F4204D9A9146}"/>
              </a:ext>
            </a:extLst>
          </p:cNvPr>
          <p:cNvSpPr txBox="1"/>
          <p:nvPr/>
        </p:nvSpPr>
        <p:spPr>
          <a:xfrm>
            <a:off x="5160143" y="2365830"/>
            <a:ext cx="3692912" cy="1661993"/>
          </a:xfrm>
          <a:prstGeom prst="rect">
            <a:avLst/>
          </a:prstGeom>
          <a:noFill/>
          <a:ln w="38100">
            <a:solidFill>
              <a:srgbClr val="000099"/>
            </a:solidFill>
          </a:ln>
        </p:spPr>
        <p:txBody>
          <a:bodyPr wrap="square" rtlCol="0">
            <a:spAutoFit/>
          </a:bodyPr>
          <a:lstStyle/>
          <a:p>
            <a:pPr algn="ctr"/>
            <a:r>
              <a:rPr lang="en-US" b="1" u="sng" dirty="0"/>
              <a:t>Terri </a:t>
            </a:r>
            <a:r>
              <a:rPr lang="en-US" b="1" u="sng" dirty="0" err="1"/>
              <a:t>Guiang</a:t>
            </a:r>
            <a:endParaRPr lang="en-US" b="1" u="sng" dirty="0"/>
          </a:p>
          <a:p>
            <a:pPr algn="ctr"/>
            <a:r>
              <a:rPr lang="en-US" dirty="0"/>
              <a:t>20+ hours</a:t>
            </a:r>
          </a:p>
          <a:p>
            <a:pPr algn="ctr"/>
            <a:endParaRPr lang="en-US" dirty="0"/>
          </a:p>
          <a:p>
            <a:pPr algn="ctr"/>
            <a:r>
              <a:rPr lang="en-US" sz="1200" dirty="0"/>
              <a:t>Terri is an Art Teacher at Windy Ridge.  She went above and beyond this year by, in her own time, helping to run the PTA Reflections Art Contest.</a:t>
            </a:r>
            <a:endParaRPr lang="en-US" dirty="0"/>
          </a:p>
        </p:txBody>
      </p:sp>
      <p:pic>
        <p:nvPicPr>
          <p:cNvPr id="10" name="Content Placeholder 9">
            <a:extLst>
              <a:ext uri="{FF2B5EF4-FFF2-40B4-BE49-F238E27FC236}">
                <a16:creationId xmlns:a16="http://schemas.microsoft.com/office/drawing/2014/main" id="{489A16E6-86F1-4BB4-876B-EA629C5891D6}"/>
              </a:ext>
            </a:extLst>
          </p:cNvPr>
          <p:cNvPicPr>
            <a:picLocks noGrp="1" noChangeAspect="1"/>
          </p:cNvPicPr>
          <p:nvPr>
            <p:ph idx="1"/>
          </p:nvPr>
        </p:nvPicPr>
        <p:blipFill rotWithShape="1">
          <a:blip r:embed="rId5" cstate="print">
            <a:extLst>
              <a:ext uri="{28A0092B-C50C-407E-A947-70E740481C1C}">
                <a14:useLocalDpi xmlns:a14="http://schemas.microsoft.com/office/drawing/2010/main" val="0"/>
              </a:ext>
            </a:extLst>
          </a:blip>
          <a:srcRect l="12091" t="30343" r="19462"/>
          <a:stretch/>
        </p:blipFill>
        <p:spPr>
          <a:xfrm>
            <a:off x="5143882" y="4191000"/>
            <a:ext cx="3709173" cy="2123264"/>
          </a:xfrm>
          <a:ln w="38100">
            <a:solidFill>
              <a:srgbClr val="000099"/>
            </a:solidFill>
          </a:ln>
        </p:spPr>
      </p:pic>
    </p:spTree>
    <p:extLst>
      <p:ext uri="{BB962C8B-B14F-4D97-AF65-F5344CB8AC3E}">
        <p14:creationId xmlns:p14="http://schemas.microsoft.com/office/powerpoint/2010/main" val="18320529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76800" y="373919"/>
            <a:ext cx="3733800" cy="999644"/>
          </a:xfrm>
        </p:spPr>
        <p:txBody>
          <a:bodyPr>
            <a:normAutofit/>
          </a:bodyPr>
          <a:lstStyle/>
          <a:p>
            <a:endParaRPr lang="en-US" sz="2400" b="1" dirty="0">
              <a:solidFill>
                <a:schemeClr val="bg1"/>
              </a:solidFill>
              <a:effectLst>
                <a:outerShdw blurRad="38100" dist="38100" dir="2700000" algn="tl">
                  <a:srgbClr val="000000">
                    <a:alpha val="43137"/>
                  </a:srgbClr>
                </a:outerShdw>
              </a:effectLst>
              <a:latin typeface="Georgia" pitchFamily="18" charset="0"/>
            </a:endParaRPr>
          </a:p>
        </p:txBody>
      </p:sp>
      <p:sp>
        <p:nvSpPr>
          <p:cNvPr id="5" name="Title 1"/>
          <p:cNvSpPr txBox="1">
            <a:spLocks/>
          </p:cNvSpPr>
          <p:nvPr/>
        </p:nvSpPr>
        <p:spPr>
          <a:xfrm>
            <a:off x="304800" y="880545"/>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pic>
        <p:nvPicPr>
          <p:cNvPr id="3" name="Picture 2">
            <a:extLst>
              <a:ext uri="{FF2B5EF4-FFF2-40B4-BE49-F238E27FC236}">
                <a16:creationId xmlns:a16="http://schemas.microsoft.com/office/drawing/2014/main" id="{22038069-F246-4FE5-A1EE-7456F8DE7892}"/>
              </a:ext>
            </a:extLst>
          </p:cNvPr>
          <p:cNvPicPr>
            <a:picLocks noChangeAspect="1"/>
          </p:cNvPicPr>
          <p:nvPr/>
        </p:nvPicPr>
        <p:blipFill>
          <a:blip r:embed="rId4"/>
          <a:stretch>
            <a:fillRect/>
          </a:stretch>
        </p:blipFill>
        <p:spPr>
          <a:xfrm>
            <a:off x="6440137" y="2518272"/>
            <a:ext cx="2399063" cy="3198750"/>
          </a:xfrm>
          <a:prstGeom prst="rect">
            <a:avLst/>
          </a:prstGeom>
        </p:spPr>
      </p:pic>
      <p:sp>
        <p:nvSpPr>
          <p:cNvPr id="9" name="TextBox 8">
            <a:extLst>
              <a:ext uri="{FF2B5EF4-FFF2-40B4-BE49-F238E27FC236}">
                <a16:creationId xmlns:a16="http://schemas.microsoft.com/office/drawing/2014/main" id="{85FCC1BB-A272-40A1-B9D1-E078826340E1}"/>
              </a:ext>
            </a:extLst>
          </p:cNvPr>
          <p:cNvSpPr txBox="1"/>
          <p:nvPr/>
        </p:nvSpPr>
        <p:spPr>
          <a:xfrm>
            <a:off x="6397461" y="5748867"/>
            <a:ext cx="2399063" cy="276999"/>
          </a:xfrm>
          <a:prstGeom prst="rect">
            <a:avLst/>
          </a:prstGeom>
          <a:noFill/>
        </p:spPr>
        <p:txBody>
          <a:bodyPr wrap="square" rtlCol="0">
            <a:spAutoFit/>
          </a:bodyPr>
          <a:lstStyle/>
          <a:p>
            <a:pPr algn="ctr"/>
            <a:r>
              <a:rPr lang="en-US" sz="1200" dirty="0"/>
              <a:t>Michelle Cox - 50+ hours</a:t>
            </a:r>
          </a:p>
        </p:txBody>
      </p:sp>
      <p:pic>
        <p:nvPicPr>
          <p:cNvPr id="11" name="Picture 10">
            <a:extLst>
              <a:ext uri="{FF2B5EF4-FFF2-40B4-BE49-F238E27FC236}">
                <a16:creationId xmlns:a16="http://schemas.microsoft.com/office/drawing/2014/main" id="{8995D754-3FF9-477B-937E-B0B157BF9701}"/>
              </a:ext>
            </a:extLst>
          </p:cNvPr>
          <p:cNvPicPr>
            <a:picLocks noChangeAspect="1"/>
          </p:cNvPicPr>
          <p:nvPr/>
        </p:nvPicPr>
        <p:blipFill>
          <a:blip r:embed="rId5"/>
          <a:stretch>
            <a:fillRect/>
          </a:stretch>
        </p:blipFill>
        <p:spPr>
          <a:xfrm>
            <a:off x="3200400" y="1867715"/>
            <a:ext cx="2747838" cy="2060878"/>
          </a:xfrm>
          <a:prstGeom prst="rect">
            <a:avLst/>
          </a:prstGeom>
        </p:spPr>
      </p:pic>
      <p:sp>
        <p:nvSpPr>
          <p:cNvPr id="12" name="TextBox 11">
            <a:extLst>
              <a:ext uri="{FF2B5EF4-FFF2-40B4-BE49-F238E27FC236}">
                <a16:creationId xmlns:a16="http://schemas.microsoft.com/office/drawing/2014/main" id="{7C94259F-1587-4486-AA8A-E69DDE3DAD5D}"/>
              </a:ext>
            </a:extLst>
          </p:cNvPr>
          <p:cNvSpPr txBox="1"/>
          <p:nvPr/>
        </p:nvSpPr>
        <p:spPr>
          <a:xfrm>
            <a:off x="3215350" y="3928593"/>
            <a:ext cx="2735163" cy="276999"/>
          </a:xfrm>
          <a:prstGeom prst="rect">
            <a:avLst/>
          </a:prstGeom>
          <a:noFill/>
        </p:spPr>
        <p:txBody>
          <a:bodyPr wrap="square" rtlCol="0">
            <a:spAutoFit/>
          </a:bodyPr>
          <a:lstStyle/>
          <a:p>
            <a:pPr algn="ctr"/>
            <a:r>
              <a:rPr lang="en-US" sz="1200" dirty="0"/>
              <a:t>Brooke Benson - 50+ hours</a:t>
            </a:r>
          </a:p>
        </p:txBody>
      </p:sp>
      <p:pic>
        <p:nvPicPr>
          <p:cNvPr id="13" name="Picture 12">
            <a:extLst>
              <a:ext uri="{FF2B5EF4-FFF2-40B4-BE49-F238E27FC236}">
                <a16:creationId xmlns:a16="http://schemas.microsoft.com/office/drawing/2014/main" id="{117E7E12-2765-45BC-903A-469A376B6CFF}"/>
              </a:ext>
            </a:extLst>
          </p:cNvPr>
          <p:cNvPicPr>
            <a:picLocks noChangeAspect="1"/>
          </p:cNvPicPr>
          <p:nvPr/>
        </p:nvPicPr>
        <p:blipFill>
          <a:blip r:embed="rId6"/>
          <a:stretch>
            <a:fillRect/>
          </a:stretch>
        </p:blipFill>
        <p:spPr>
          <a:xfrm>
            <a:off x="320180" y="2968818"/>
            <a:ext cx="2399062" cy="3198750"/>
          </a:xfrm>
          <a:prstGeom prst="rect">
            <a:avLst/>
          </a:prstGeom>
        </p:spPr>
      </p:pic>
      <p:sp>
        <p:nvSpPr>
          <p:cNvPr id="14" name="TextBox 13">
            <a:extLst>
              <a:ext uri="{FF2B5EF4-FFF2-40B4-BE49-F238E27FC236}">
                <a16:creationId xmlns:a16="http://schemas.microsoft.com/office/drawing/2014/main" id="{79C86685-54DA-4BF6-BE9C-2F71DA716D33}"/>
              </a:ext>
            </a:extLst>
          </p:cNvPr>
          <p:cNvSpPr txBox="1"/>
          <p:nvPr/>
        </p:nvSpPr>
        <p:spPr>
          <a:xfrm>
            <a:off x="304800" y="2621155"/>
            <a:ext cx="2399062" cy="276999"/>
          </a:xfrm>
          <a:prstGeom prst="rect">
            <a:avLst/>
          </a:prstGeom>
          <a:noFill/>
        </p:spPr>
        <p:txBody>
          <a:bodyPr wrap="square" rtlCol="0">
            <a:spAutoFit/>
          </a:bodyPr>
          <a:lstStyle/>
          <a:p>
            <a:pPr algn="ctr"/>
            <a:r>
              <a:rPr lang="en-US" sz="1200" dirty="0"/>
              <a:t>Cari Diez - 50+ hours</a:t>
            </a:r>
          </a:p>
        </p:txBody>
      </p:sp>
      <p:pic>
        <p:nvPicPr>
          <p:cNvPr id="16" name="Picture 15">
            <a:extLst>
              <a:ext uri="{FF2B5EF4-FFF2-40B4-BE49-F238E27FC236}">
                <a16:creationId xmlns:a16="http://schemas.microsoft.com/office/drawing/2014/main" id="{8AC95BB7-257B-45E1-A25C-8BEE12DAE1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00400" y="4544309"/>
            <a:ext cx="2747838" cy="2060879"/>
          </a:xfrm>
          <a:prstGeom prst="rect">
            <a:avLst/>
          </a:prstGeom>
        </p:spPr>
      </p:pic>
      <p:sp>
        <p:nvSpPr>
          <p:cNvPr id="19" name="TextBox 18">
            <a:extLst>
              <a:ext uri="{FF2B5EF4-FFF2-40B4-BE49-F238E27FC236}">
                <a16:creationId xmlns:a16="http://schemas.microsoft.com/office/drawing/2014/main" id="{C4D4BB3E-AE2B-4289-B458-037DC6B3B8C6}"/>
              </a:ext>
            </a:extLst>
          </p:cNvPr>
          <p:cNvSpPr txBox="1"/>
          <p:nvPr/>
        </p:nvSpPr>
        <p:spPr>
          <a:xfrm>
            <a:off x="3215350" y="4236451"/>
            <a:ext cx="2732888" cy="276999"/>
          </a:xfrm>
          <a:prstGeom prst="rect">
            <a:avLst/>
          </a:prstGeom>
          <a:noFill/>
        </p:spPr>
        <p:txBody>
          <a:bodyPr wrap="square" rtlCol="0">
            <a:spAutoFit/>
          </a:bodyPr>
          <a:lstStyle/>
          <a:p>
            <a:pPr algn="ctr"/>
            <a:r>
              <a:rPr lang="en-US" sz="1200" dirty="0"/>
              <a:t>Clement Ellis - 600+ hours</a:t>
            </a:r>
          </a:p>
        </p:txBody>
      </p:sp>
    </p:spTree>
    <p:extLst>
      <p:ext uri="{BB962C8B-B14F-4D97-AF65-F5344CB8AC3E}">
        <p14:creationId xmlns:p14="http://schemas.microsoft.com/office/powerpoint/2010/main" val="7672250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1782" y="1600200"/>
            <a:ext cx="7955280" cy="914400"/>
          </a:xfrm>
        </p:spPr>
        <p:txBody>
          <a:bodyPr>
            <a:normAutofit/>
          </a:bodyPr>
          <a:lstStyle/>
          <a:p>
            <a:pPr algn="l"/>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School </a:t>
            </a:r>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V</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olunteer Recognition</a:t>
            </a:r>
            <a:endParaRPr lang="en-US" sz="2400" b="1" dirty="0">
              <a:solidFill>
                <a:schemeClr val="bg2">
                  <a:lumMod val="50000"/>
                </a:schemeClr>
              </a:solidFill>
              <a:latin typeface="Georgia" pitchFamily="18" charset="0"/>
            </a:endParaRPr>
          </a:p>
        </p:txBody>
      </p:sp>
      <p:sp>
        <p:nvSpPr>
          <p:cNvPr id="6" name="Title 1"/>
          <p:cNvSpPr txBox="1">
            <a:spLocks/>
          </p:cNvSpPr>
          <p:nvPr/>
        </p:nvSpPr>
        <p:spPr>
          <a:xfrm>
            <a:off x="228600" y="741698"/>
            <a:ext cx="4114800" cy="677309"/>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Additions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school volunteers</a:t>
            </a:r>
            <a:endParaRPr lang="en-US" sz="2400" dirty="0">
              <a:solidFill>
                <a:schemeClr val="accent6">
                  <a:lumMod val="75000"/>
                </a:schemeClr>
              </a:solidFill>
              <a:latin typeface="Georgia" pitchFamily="18" charset="0"/>
            </a:endParaRPr>
          </a:p>
        </p:txBody>
      </p:sp>
      <p:pic>
        <p:nvPicPr>
          <p:cNvPr id="5" name="Picture 4">
            <a:extLst>
              <a:ext uri="{FF2B5EF4-FFF2-40B4-BE49-F238E27FC236}">
                <a16:creationId xmlns:a16="http://schemas.microsoft.com/office/drawing/2014/main" id="{91D243F7-5FF6-4049-81AB-C5CEF47F4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192709" y="2651127"/>
            <a:ext cx="2311400" cy="1733550"/>
          </a:xfrm>
          <a:prstGeom prst="rect">
            <a:avLst/>
          </a:prstGeom>
        </p:spPr>
      </p:pic>
      <p:pic>
        <p:nvPicPr>
          <p:cNvPr id="8" name="Picture 7">
            <a:extLst>
              <a:ext uri="{FF2B5EF4-FFF2-40B4-BE49-F238E27FC236}">
                <a16:creationId xmlns:a16="http://schemas.microsoft.com/office/drawing/2014/main" id="{C0D02280-CF91-4B8E-8721-5992A12FD7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61673" y="4800601"/>
            <a:ext cx="2438400" cy="1828800"/>
          </a:xfrm>
          <a:prstGeom prst="rect">
            <a:avLst/>
          </a:prstGeom>
        </p:spPr>
      </p:pic>
      <p:pic>
        <p:nvPicPr>
          <p:cNvPr id="10" name="Picture 9">
            <a:extLst>
              <a:ext uri="{FF2B5EF4-FFF2-40B4-BE49-F238E27FC236}">
                <a16:creationId xmlns:a16="http://schemas.microsoft.com/office/drawing/2014/main" id="{35179328-CD0D-4790-82C7-0D423D7EFD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782" y="4800600"/>
            <a:ext cx="2438400" cy="1828800"/>
          </a:xfrm>
          <a:prstGeom prst="rect">
            <a:avLst/>
          </a:prstGeom>
        </p:spPr>
      </p:pic>
      <p:pic>
        <p:nvPicPr>
          <p:cNvPr id="12" name="Picture 11">
            <a:extLst>
              <a:ext uri="{FF2B5EF4-FFF2-40B4-BE49-F238E27FC236}">
                <a16:creationId xmlns:a16="http://schemas.microsoft.com/office/drawing/2014/main" id="{B2B58A1A-3750-432B-9A59-9FFC132BEF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92109" y="4800600"/>
            <a:ext cx="2438401" cy="1828801"/>
          </a:xfrm>
          <a:prstGeom prst="rect">
            <a:avLst/>
          </a:prstGeom>
        </p:spPr>
      </p:pic>
      <p:pic>
        <p:nvPicPr>
          <p:cNvPr id="13" name="Picture 12">
            <a:extLst>
              <a:ext uri="{FF2B5EF4-FFF2-40B4-BE49-F238E27FC236}">
                <a16:creationId xmlns:a16="http://schemas.microsoft.com/office/drawing/2014/main" id="{D18F1239-7C13-4AD1-8F80-077AD64825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5909" y="2667000"/>
            <a:ext cx="2641598" cy="1981199"/>
          </a:xfrm>
          <a:prstGeom prst="rect">
            <a:avLst/>
          </a:prstGeom>
        </p:spPr>
      </p:pic>
      <p:pic>
        <p:nvPicPr>
          <p:cNvPr id="15" name="Picture 14">
            <a:extLst>
              <a:ext uri="{FF2B5EF4-FFF2-40B4-BE49-F238E27FC236}">
                <a16:creationId xmlns:a16="http://schemas.microsoft.com/office/drawing/2014/main" id="{51A26AA2-83BA-405A-AE22-8A2DAF1DF4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49311" y="2667000"/>
            <a:ext cx="2641600" cy="1981200"/>
          </a:xfrm>
          <a:prstGeom prst="rect">
            <a:avLst/>
          </a:prstGeom>
        </p:spPr>
      </p:pic>
    </p:spTree>
    <p:extLst>
      <p:ext uri="{BB962C8B-B14F-4D97-AF65-F5344CB8AC3E}">
        <p14:creationId xmlns:p14="http://schemas.microsoft.com/office/powerpoint/2010/main" val="1020729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5900" y="2628900"/>
            <a:ext cx="6172200" cy="1600200"/>
          </a:xfrm>
        </p:spPr>
        <p:txBody>
          <a:bodyPr>
            <a:normAutofit fontScale="90000"/>
          </a:bodyPr>
          <a:lstStyle/>
          <a:p>
            <a:pPr algn="ctr"/>
            <a:r>
              <a:rPr kumimoji="0" lang="en-US" sz="4900" b="1" kern="1200" dirty="0">
                <a:solidFill>
                  <a:schemeClr val="accent6">
                    <a:lumMod val="75000"/>
                  </a:schemeClr>
                </a:solidFill>
                <a:effectLst>
                  <a:outerShdw blurRad="50000" dist="30000" dir="5400000" algn="tl" rotWithShape="0">
                    <a:srgbClr val="000000">
                      <a:alpha val="30000"/>
                    </a:srgbClr>
                  </a:outerShdw>
                </a:effectLst>
                <a:latin typeface="Georgia" pitchFamily="18" charset="0"/>
                <a:ea typeface="+mj-ea"/>
                <a:cs typeface="+mj-cs"/>
              </a:rPr>
              <a:t>Student Community Service</a:t>
            </a:r>
          </a:p>
        </p:txBody>
      </p:sp>
    </p:spTree>
    <p:extLst>
      <p:ext uri="{BB962C8B-B14F-4D97-AF65-F5344CB8AC3E}">
        <p14:creationId xmlns:p14="http://schemas.microsoft.com/office/powerpoint/2010/main" val="11144374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24400" y="228600"/>
            <a:ext cx="4419600" cy="899160"/>
          </a:xfrm>
        </p:spPr>
        <p:txBody>
          <a:bodyPr>
            <a:noAutofit/>
          </a:bodyPr>
          <a:lstStyle/>
          <a:p>
            <a:pPr algn="ctr"/>
            <a:r>
              <a:rPr kumimoji="0" lang="en-US" sz="3000" b="1" kern="1200" dirty="0">
                <a:solidFill>
                  <a:schemeClr val="bg1"/>
                </a:solidFill>
                <a:effectLst>
                  <a:outerShdw blurRad="50000" dist="30000" dir="5400000" algn="tl" rotWithShape="0">
                    <a:srgbClr val="000000">
                      <a:alpha val="30000"/>
                    </a:srgbClr>
                  </a:outerShdw>
                </a:effectLst>
              </a:rPr>
              <a:t>Student Service </a:t>
            </a:r>
            <a:br>
              <a:rPr kumimoji="0" lang="en-US" sz="3000" b="1" kern="1200" dirty="0">
                <a:solidFill>
                  <a:schemeClr val="bg1"/>
                </a:solidFill>
                <a:effectLst>
                  <a:outerShdw blurRad="50000" dist="30000" dir="5400000" algn="tl" rotWithShape="0">
                    <a:srgbClr val="000000">
                      <a:alpha val="30000"/>
                    </a:srgbClr>
                  </a:outerShdw>
                </a:effectLst>
              </a:rPr>
            </a:br>
            <a:r>
              <a:rPr kumimoji="0" lang="en-US" sz="3000" b="1" kern="1200" dirty="0">
                <a:solidFill>
                  <a:schemeClr val="bg1"/>
                </a:solidFill>
                <a:effectLst>
                  <a:outerShdw blurRad="50000" dist="30000" dir="5400000" algn="tl" rotWithShape="0">
                    <a:srgbClr val="000000">
                      <a:alpha val="30000"/>
                    </a:srgbClr>
                  </a:outerShdw>
                </a:effectLst>
              </a:rPr>
              <a:t>Learning Project</a:t>
            </a:r>
            <a:endParaRPr lang="en-US" sz="3000" b="1" dirty="0">
              <a:solidFill>
                <a:schemeClr val="bg1"/>
              </a:solidFill>
            </a:endParaRPr>
          </a:p>
        </p:txBody>
      </p:sp>
      <p:sp>
        <p:nvSpPr>
          <p:cNvPr id="4" name="Rectangle 3"/>
          <p:cNvSpPr/>
          <p:nvPr/>
        </p:nvSpPr>
        <p:spPr>
          <a:xfrm>
            <a:off x="228600" y="457200"/>
            <a:ext cx="3934090" cy="830997"/>
          </a:xfrm>
          <a:prstGeom prst="rect">
            <a:avLst/>
          </a:prstGeom>
        </p:spPr>
        <p:txBody>
          <a:bodyPr wrap="none">
            <a:spAutoFit/>
          </a:body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STUDENT</a:t>
            </a:r>
            <a:r>
              <a:rPr lang="en-US" sz="2400" b="1" dirty="0">
                <a:solidFill>
                  <a:schemeClr val="bg1"/>
                </a:solidFill>
                <a:effectLst>
                  <a:outerShdw blurRad="50000" dist="30000" dir="5400000" algn="tl" rotWithShape="0">
                    <a:srgbClr val="000000">
                      <a:alpha val="30000"/>
                    </a:srgbClr>
                  </a:outerShdw>
                </a:effectLst>
                <a:latin typeface="Georgia" pitchFamily="18" charset="0"/>
              </a:rPr>
              <a:t>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COMMUNITY</a:t>
            </a:r>
            <a:r>
              <a:rPr lang="en-US" sz="2400" b="1" dirty="0">
                <a:solidFill>
                  <a:schemeClr val="bg1"/>
                </a:solidFill>
                <a:effectLst>
                  <a:outerShdw blurRad="50000" dist="30000" dir="5400000" algn="tl" rotWithShape="0">
                    <a:srgbClr val="000000">
                      <a:alpha val="30000"/>
                    </a:srgbClr>
                  </a:outerShdw>
                </a:effectLst>
                <a:latin typeface="Georgia" pitchFamily="18" charset="0"/>
              </a:rPr>
              <a:t> </a:t>
            </a: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SERVICE</a:t>
            </a:r>
            <a:endParaRPr lang="en-US" sz="2400" dirty="0">
              <a:solidFill>
                <a:schemeClr val="accent6">
                  <a:lumMod val="75000"/>
                </a:schemeClr>
              </a:solidFill>
            </a:endParaRPr>
          </a:p>
        </p:txBody>
      </p:sp>
      <p:pic>
        <p:nvPicPr>
          <p:cNvPr id="9" name="Content Placeholder 8">
            <a:extLst>
              <a:ext uri="{FF2B5EF4-FFF2-40B4-BE49-F238E27FC236}">
                <a16:creationId xmlns:a16="http://schemas.microsoft.com/office/drawing/2014/main" id="{2DB16EE7-16AA-48A8-8A45-8301C0E5BFCC}"/>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rot="21382562">
            <a:off x="4232982" y="1686527"/>
            <a:ext cx="2190749" cy="16430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2">
            <a:extLst>
              <a:ext uri="{FF2B5EF4-FFF2-40B4-BE49-F238E27FC236}">
                <a16:creationId xmlns:a16="http://schemas.microsoft.com/office/drawing/2014/main" id="{9446338C-7027-4A01-96CD-7A38BFE608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7856">
            <a:off x="6705600" y="2230051"/>
            <a:ext cx="2209800" cy="16573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F8E4BB10-1CFE-472C-B8B7-233773C4CE9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63668" y="3524250"/>
            <a:ext cx="2209800" cy="1657350"/>
          </a:xfrm>
          <a:prstGeom prst="rect">
            <a:avLst/>
          </a:prstGeom>
        </p:spPr>
      </p:pic>
      <p:sp>
        <p:nvSpPr>
          <p:cNvPr id="16" name="TextBox 15">
            <a:extLst>
              <a:ext uri="{FF2B5EF4-FFF2-40B4-BE49-F238E27FC236}">
                <a16:creationId xmlns:a16="http://schemas.microsoft.com/office/drawing/2014/main" id="{4380CDE2-FF71-48B2-9862-8B2AE0650D92}"/>
              </a:ext>
            </a:extLst>
          </p:cNvPr>
          <p:cNvSpPr txBox="1"/>
          <p:nvPr/>
        </p:nvSpPr>
        <p:spPr>
          <a:xfrm>
            <a:off x="228600" y="1541849"/>
            <a:ext cx="3705490" cy="464742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sz="800" dirty="0"/>
              <a:t>Hello Parents and Guardians! </a:t>
            </a:r>
          </a:p>
          <a:p>
            <a:endParaRPr lang="en-US" sz="800" dirty="0"/>
          </a:p>
          <a:p>
            <a:r>
              <a:rPr lang="en-US" sz="800" dirty="0"/>
              <a:t>This is Ms. Brookes-Romney, school counselor here at Windy Ridge for grades 5-8. I hope you all have fared well after the storm. We are talking with our Windy Ridge families and students to provide any additional support needed.</a:t>
            </a:r>
          </a:p>
          <a:p>
            <a:endParaRPr lang="en-US" sz="800" dirty="0"/>
          </a:p>
          <a:p>
            <a:r>
              <a:rPr lang="en-US" sz="800" dirty="0"/>
              <a:t>Our teachers and student organizations are spear-heading a drive to support our local schools that have been identified as being hard-hit with major damage and flooding. These areas affect students at </a:t>
            </a:r>
            <a:r>
              <a:rPr lang="en-US" sz="800" dirty="0" err="1"/>
              <a:t>Orlo</a:t>
            </a:r>
            <a:r>
              <a:rPr lang="en-US" sz="800" dirty="0"/>
              <a:t> Vista ES, Ivey Lane ES and Jones HS (</a:t>
            </a:r>
            <a:r>
              <a:rPr lang="en-US" sz="800" dirty="0" err="1"/>
              <a:t>Orlo</a:t>
            </a:r>
            <a:r>
              <a:rPr lang="en-US" sz="800" dirty="0"/>
              <a:t> Vista neighborhood), and at Rock Springs ES in the Apopka area.</a:t>
            </a:r>
          </a:p>
          <a:p>
            <a:br>
              <a:rPr lang="en-US" sz="800" dirty="0"/>
            </a:br>
            <a:r>
              <a:rPr lang="en-US" sz="800" dirty="0"/>
              <a:t>At this time, they are in need of the following items:</a:t>
            </a:r>
          </a:p>
          <a:p>
            <a:br>
              <a:rPr lang="en-US" sz="800" dirty="0"/>
            </a:br>
            <a:r>
              <a:rPr lang="en-US" sz="800" dirty="0"/>
              <a:t> </a:t>
            </a:r>
            <a:r>
              <a:rPr lang="en-US" sz="800" b="1" dirty="0"/>
              <a:t>Food- non-perishable, preferably bagged or boxed since  cans are heavy, hard to transport, and the contents  usually require cooking</a:t>
            </a:r>
            <a:endParaRPr lang="en-US" sz="800" dirty="0"/>
          </a:p>
          <a:p>
            <a:br>
              <a:rPr lang="en-US" sz="800" b="1" dirty="0"/>
            </a:br>
            <a:r>
              <a:rPr lang="en-US" sz="800" b="1" dirty="0"/>
              <a:t> Water-for drinking, cooking and cleaning</a:t>
            </a:r>
            <a:endParaRPr lang="en-US" sz="800" dirty="0"/>
          </a:p>
          <a:p>
            <a:br>
              <a:rPr lang="en-US" sz="800" b="1" dirty="0"/>
            </a:br>
            <a:r>
              <a:rPr lang="en-US" sz="800" b="1" dirty="0"/>
              <a:t> Hygiene items- toothbrushes, toothpaste, soap, shampoo,  deodorant, etc.</a:t>
            </a:r>
            <a:endParaRPr lang="en-US" sz="800" dirty="0"/>
          </a:p>
          <a:p>
            <a:br>
              <a:rPr lang="en-US" sz="800" b="1" dirty="0"/>
            </a:br>
            <a:r>
              <a:rPr lang="en-US" sz="800" b="1" dirty="0"/>
              <a:t> Clothing (preferably new)- light jackets for K-2nd grade  and 5th grade</a:t>
            </a:r>
            <a:endParaRPr lang="en-US" sz="800" dirty="0"/>
          </a:p>
          <a:p>
            <a:br>
              <a:rPr lang="en-US" sz="800" b="1" dirty="0"/>
            </a:br>
            <a:r>
              <a:rPr lang="en-US" sz="800" b="1" dirty="0"/>
              <a:t> Socks and underwear (new only)</a:t>
            </a:r>
            <a:endParaRPr lang="en-US" sz="800" dirty="0"/>
          </a:p>
          <a:p>
            <a:br>
              <a:rPr lang="en-US" sz="800" b="1" dirty="0"/>
            </a:br>
            <a:r>
              <a:rPr lang="en-US" sz="800" b="1" dirty="0"/>
              <a:t> Towels, sheets and blankets</a:t>
            </a:r>
            <a:endParaRPr lang="en-US" sz="800" dirty="0"/>
          </a:p>
          <a:p>
            <a:r>
              <a:rPr lang="en-US" sz="800" b="1" dirty="0"/>
              <a:t> </a:t>
            </a:r>
            <a:r>
              <a:rPr lang="en-US" sz="800" dirty="0"/>
              <a:t>This is a school-wide initiative and we are asking parents to bring in any of the above items tomorrow - especially during open house. We will continue to accept items through the middle school open house on Tuesday (9/26) (we will assess their needs at that point). Labeled bins and boxes will be placed in the cafeteria for collection.</a:t>
            </a:r>
          </a:p>
          <a:p>
            <a:r>
              <a:rPr lang="en-US" sz="800" dirty="0"/>
              <a:t>We are grateful for any donation you can provide and are thankful for your generosity.</a:t>
            </a:r>
          </a:p>
          <a:p>
            <a:endParaRPr lang="en-US" sz="800" dirty="0"/>
          </a:p>
          <a:p>
            <a:r>
              <a:rPr lang="en-US" sz="800" dirty="0"/>
              <a:t>Have a wonderful evening. </a:t>
            </a:r>
          </a:p>
        </p:txBody>
      </p:sp>
      <p:sp>
        <p:nvSpPr>
          <p:cNvPr id="17" name="Rectangle 16">
            <a:extLst>
              <a:ext uri="{FF2B5EF4-FFF2-40B4-BE49-F238E27FC236}">
                <a16:creationId xmlns:a16="http://schemas.microsoft.com/office/drawing/2014/main" id="{B662A098-D02F-4D1F-BCA2-135B0DD392B4}"/>
              </a:ext>
            </a:extLst>
          </p:cNvPr>
          <p:cNvSpPr/>
          <p:nvPr/>
        </p:nvSpPr>
        <p:spPr>
          <a:xfrm>
            <a:off x="4263669" y="5228961"/>
            <a:ext cx="4419600" cy="646331"/>
          </a:xfrm>
          <a:prstGeom prst="rect">
            <a:avLst/>
          </a:prstGeom>
        </p:spPr>
        <p:txBody>
          <a:bodyPr wrap="square">
            <a:spAutoFit/>
          </a:bodyPr>
          <a:lstStyle/>
          <a:p>
            <a:pPr algn="ctr"/>
            <a:r>
              <a:rPr lang="en-US" dirty="0"/>
              <a:t>Donations were given to Orio Vista and Ivy Lane Elementary schools.</a:t>
            </a:r>
          </a:p>
        </p:txBody>
      </p:sp>
    </p:spTree>
    <p:extLst>
      <p:ext uri="{BB962C8B-B14F-4D97-AF65-F5344CB8AC3E}">
        <p14:creationId xmlns:p14="http://schemas.microsoft.com/office/powerpoint/2010/main" val="165514916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228600" y="457200"/>
            <a:ext cx="3934090" cy="830997"/>
          </a:xfrm>
          <a:prstGeom prst="rect">
            <a:avLst/>
          </a:prstGeom>
        </p:spPr>
        <p:txBody>
          <a:bodyPr wrap="none">
            <a:spAutoFit/>
          </a:body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STUDENT</a:t>
            </a:r>
            <a:r>
              <a:rPr lang="en-US" sz="2400" b="1" dirty="0">
                <a:solidFill>
                  <a:schemeClr val="bg1"/>
                </a:solidFill>
                <a:effectLst>
                  <a:outerShdw blurRad="50000" dist="30000" dir="5400000" algn="tl" rotWithShape="0">
                    <a:srgbClr val="000000">
                      <a:alpha val="30000"/>
                    </a:srgbClr>
                  </a:outerShdw>
                </a:effectLst>
                <a:latin typeface="Georgia" pitchFamily="18" charset="0"/>
              </a:rPr>
              <a:t>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COMMUNITY</a:t>
            </a:r>
            <a:r>
              <a:rPr lang="en-US" sz="2400" b="1" dirty="0">
                <a:solidFill>
                  <a:schemeClr val="bg1"/>
                </a:solidFill>
                <a:effectLst>
                  <a:outerShdw blurRad="50000" dist="30000" dir="5400000" algn="tl" rotWithShape="0">
                    <a:srgbClr val="000000">
                      <a:alpha val="30000"/>
                    </a:srgbClr>
                  </a:outerShdw>
                </a:effectLst>
                <a:latin typeface="Georgia" pitchFamily="18" charset="0"/>
              </a:rPr>
              <a:t> </a:t>
            </a: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SERVICE</a:t>
            </a:r>
            <a:endParaRPr lang="en-US" sz="2400" dirty="0">
              <a:solidFill>
                <a:schemeClr val="accent6">
                  <a:lumMod val="75000"/>
                </a:schemeClr>
              </a:solidFill>
            </a:endParaRPr>
          </a:p>
        </p:txBody>
      </p:sp>
      <p:pic>
        <p:nvPicPr>
          <p:cNvPr id="4" name="Picture 3">
            <a:extLst>
              <a:ext uri="{FF2B5EF4-FFF2-40B4-BE49-F238E27FC236}">
                <a16:creationId xmlns:a16="http://schemas.microsoft.com/office/drawing/2014/main" id="{689B08E0-8C27-45F2-9C0F-16AF54BA29DD}"/>
              </a:ext>
            </a:extLst>
          </p:cNvPr>
          <p:cNvPicPr>
            <a:picLocks noChangeAspect="1"/>
          </p:cNvPicPr>
          <p:nvPr/>
        </p:nvPicPr>
        <p:blipFill rotWithShape="1">
          <a:blip r:embed="rId4"/>
          <a:srcRect l="36666" t="12870" r="36667" b="26296"/>
          <a:stretch/>
        </p:blipFill>
        <p:spPr>
          <a:xfrm>
            <a:off x="381000" y="1447800"/>
            <a:ext cx="2438400" cy="3128988"/>
          </a:xfrm>
          <a:prstGeom prst="rect">
            <a:avLst/>
          </a:prstGeom>
        </p:spPr>
      </p:pic>
      <p:pic>
        <p:nvPicPr>
          <p:cNvPr id="8" name="Picture 7">
            <a:extLst>
              <a:ext uri="{FF2B5EF4-FFF2-40B4-BE49-F238E27FC236}">
                <a16:creationId xmlns:a16="http://schemas.microsoft.com/office/drawing/2014/main" id="{1EEE3E4C-FF9C-4645-8694-CB245B81C33B}"/>
              </a:ext>
            </a:extLst>
          </p:cNvPr>
          <p:cNvPicPr>
            <a:picLocks noChangeAspect="1"/>
          </p:cNvPicPr>
          <p:nvPr/>
        </p:nvPicPr>
        <p:blipFill>
          <a:blip r:embed="rId5"/>
          <a:stretch>
            <a:fillRect/>
          </a:stretch>
        </p:blipFill>
        <p:spPr>
          <a:xfrm>
            <a:off x="6234216" y="266774"/>
            <a:ext cx="2376384" cy="1181026"/>
          </a:xfrm>
          <a:prstGeom prst="rect">
            <a:avLst/>
          </a:prstGeom>
        </p:spPr>
      </p:pic>
      <p:sp>
        <p:nvSpPr>
          <p:cNvPr id="9" name="Rectangle 8">
            <a:extLst>
              <a:ext uri="{FF2B5EF4-FFF2-40B4-BE49-F238E27FC236}">
                <a16:creationId xmlns:a16="http://schemas.microsoft.com/office/drawing/2014/main" id="{26A32C80-4ECC-4E85-A529-6D7CEAD97BC8}"/>
              </a:ext>
            </a:extLst>
          </p:cNvPr>
          <p:cNvSpPr/>
          <p:nvPr/>
        </p:nvSpPr>
        <p:spPr>
          <a:xfrm>
            <a:off x="2819400" y="1699825"/>
            <a:ext cx="4355987" cy="3139321"/>
          </a:xfrm>
          <a:prstGeom prst="rect">
            <a:avLst/>
          </a:prstGeom>
        </p:spPr>
        <p:txBody>
          <a:bodyPr wrap="square">
            <a:spAutoFit/>
          </a:bodyPr>
          <a:lstStyle/>
          <a:p>
            <a:pPr algn="ctr" fontAlgn="base"/>
            <a:r>
              <a:rPr lang="en-US" sz="1200" b="1" dirty="0">
                <a:solidFill>
                  <a:srgbClr val="222222"/>
                </a:solidFill>
                <a:latin typeface="Calibri" panose="020F0502020204030204" pitchFamily="34" charset="0"/>
                <a:cs typeface="Calibri" panose="020F0502020204030204" pitchFamily="34" charset="0"/>
              </a:rPr>
              <a:t>Windy Ridge collected donations for the </a:t>
            </a:r>
          </a:p>
          <a:p>
            <a:pPr algn="ctr" fontAlgn="base"/>
            <a:r>
              <a:rPr lang="en-US" sz="1200" b="1" dirty="0">
                <a:solidFill>
                  <a:srgbClr val="222222"/>
                </a:solidFill>
                <a:latin typeface="Calibri" panose="020F0502020204030204" pitchFamily="34" charset="0"/>
                <a:cs typeface="Calibri" panose="020F0502020204030204" pitchFamily="34" charset="0"/>
              </a:rPr>
              <a:t>Leukemia and Lymphoma Society </a:t>
            </a:r>
          </a:p>
          <a:p>
            <a:pPr algn="ctr" fontAlgn="base"/>
            <a:r>
              <a:rPr lang="en-US" sz="1200" b="1" dirty="0">
                <a:solidFill>
                  <a:srgbClr val="222222"/>
                </a:solidFill>
                <a:latin typeface="Calibri" panose="020F0502020204030204" pitchFamily="34" charset="0"/>
                <a:cs typeface="Calibri" panose="020F0502020204030204" pitchFamily="34" charset="0"/>
              </a:rPr>
              <a:t>Monday Feb. 26th-Thursday March 15th.</a:t>
            </a:r>
          </a:p>
          <a:p>
            <a:pPr algn="ctr" fontAlgn="base"/>
            <a:br>
              <a:rPr lang="en-US" sz="1200" b="1" dirty="0">
                <a:solidFill>
                  <a:srgbClr val="222222"/>
                </a:solidFill>
                <a:latin typeface="Calibri" panose="020F0502020204030204" pitchFamily="34" charset="0"/>
                <a:cs typeface="Calibri" panose="020F0502020204030204" pitchFamily="34" charset="0"/>
              </a:rPr>
            </a:br>
            <a:r>
              <a:rPr lang="en-US" sz="1200" b="1" dirty="0">
                <a:solidFill>
                  <a:srgbClr val="222222"/>
                </a:solidFill>
                <a:latin typeface="Calibri" panose="020F0502020204030204" pitchFamily="34" charset="0"/>
                <a:cs typeface="Calibri" panose="020F0502020204030204" pitchFamily="34" charset="0"/>
              </a:rPr>
              <a:t>Our goal was to raise $2,000 or more.  We ended up raising </a:t>
            </a:r>
            <a:r>
              <a:rPr lang="en-US" dirty="0"/>
              <a:t>$8,120.24</a:t>
            </a:r>
            <a:endParaRPr lang="en-US" sz="1200" b="1" dirty="0">
              <a:solidFill>
                <a:srgbClr val="222222"/>
              </a:solidFill>
              <a:latin typeface="Calibri" panose="020F0502020204030204" pitchFamily="34" charset="0"/>
              <a:cs typeface="Calibri" panose="020F0502020204030204" pitchFamily="34" charset="0"/>
            </a:endParaRPr>
          </a:p>
          <a:p>
            <a:pPr algn="ctr" fontAlgn="base"/>
            <a:r>
              <a:rPr lang="en-US" sz="1200" b="1" dirty="0">
                <a:solidFill>
                  <a:srgbClr val="222222"/>
                </a:solidFill>
                <a:latin typeface="Calibri" panose="020F0502020204030204" pitchFamily="34" charset="0"/>
                <a:cs typeface="Calibri" panose="020F0502020204030204" pitchFamily="34" charset="0"/>
              </a:rPr>
              <a:t>  </a:t>
            </a:r>
          </a:p>
          <a:p>
            <a:pPr algn="ctr" fontAlgn="base"/>
            <a:r>
              <a:rPr lang="en-US" sz="1200" b="1" dirty="0">
                <a:solidFill>
                  <a:srgbClr val="222222"/>
                </a:solidFill>
                <a:latin typeface="Calibri" panose="020F0502020204030204" pitchFamily="34" charset="0"/>
                <a:cs typeface="Calibri" panose="020F0502020204030204" pitchFamily="34" charset="0"/>
              </a:rPr>
              <a:t>Students were encouraged to bring in coins or dollar bills throughout the three weeks and deposit them in the classroom collection box.  Elementary students also received a collection box that they took home for donations from parents co-workers, neighbors, family, and friends.  We also had a link on the Windy Ridge website for on-line donations. </a:t>
            </a:r>
          </a:p>
          <a:p>
            <a:pPr algn="ctr" fontAlgn="base"/>
            <a:endParaRPr lang="en-US" sz="1200" b="1" dirty="0">
              <a:solidFill>
                <a:srgbClr val="222222"/>
              </a:solidFill>
              <a:latin typeface="Calibri" panose="020F0502020204030204" pitchFamily="34" charset="0"/>
              <a:cs typeface="Calibri" panose="020F0502020204030204" pitchFamily="34" charset="0"/>
            </a:endParaRPr>
          </a:p>
          <a:p>
            <a:pPr algn="ctr" fontAlgn="base"/>
            <a:r>
              <a:rPr lang="en-US" sz="1200" b="1" dirty="0">
                <a:solidFill>
                  <a:srgbClr val="222222"/>
                </a:solidFill>
                <a:latin typeface="Calibri" panose="020F0502020204030204" pitchFamily="34" charset="0"/>
                <a:cs typeface="Calibri" panose="020F0502020204030204" pitchFamily="34" charset="0"/>
              </a:rPr>
              <a:t>March 9, 2018 was hat day.  </a:t>
            </a:r>
          </a:p>
          <a:p>
            <a:pPr algn="ctr" fontAlgn="base"/>
            <a:r>
              <a:rPr lang="en-US" sz="1200" b="1" dirty="0">
                <a:solidFill>
                  <a:srgbClr val="222222"/>
                </a:solidFill>
                <a:latin typeface="Calibri" panose="020F0502020204030204" pitchFamily="34" charset="0"/>
                <a:cs typeface="Calibri" panose="020F0502020204030204" pitchFamily="34" charset="0"/>
              </a:rPr>
              <a:t>For a $1 donation, students could wear hats.</a:t>
            </a:r>
          </a:p>
        </p:txBody>
      </p:sp>
      <p:pic>
        <p:nvPicPr>
          <p:cNvPr id="11" name="Picture 10">
            <a:extLst>
              <a:ext uri="{FF2B5EF4-FFF2-40B4-BE49-F238E27FC236}">
                <a16:creationId xmlns:a16="http://schemas.microsoft.com/office/drawing/2014/main" id="{61C8F04A-037E-4CD8-97AF-D793A4B8F72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9638"/>
          <a:stretch/>
        </p:blipFill>
        <p:spPr>
          <a:xfrm rot="5400000">
            <a:off x="6994525" y="2030884"/>
            <a:ext cx="2108200" cy="14287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265DBF19-070F-474B-8998-595139B5597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74" t="582" r="6315" b="-1"/>
          <a:stretch/>
        </p:blipFill>
        <p:spPr>
          <a:xfrm rot="5400000">
            <a:off x="7096197" y="4121910"/>
            <a:ext cx="1962006" cy="1803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Picture 14">
            <a:extLst>
              <a:ext uri="{FF2B5EF4-FFF2-40B4-BE49-F238E27FC236}">
                <a16:creationId xmlns:a16="http://schemas.microsoft.com/office/drawing/2014/main" id="{091C0AE2-491C-431F-8CF7-001C78F6D9C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500" t="18784" r="14167" b="21111"/>
          <a:stretch/>
        </p:blipFill>
        <p:spPr>
          <a:xfrm rot="194707">
            <a:off x="5177515" y="5153883"/>
            <a:ext cx="1803626" cy="1189833"/>
          </a:xfrm>
          <a:prstGeom prst="rect">
            <a:avLst/>
          </a:prstGeom>
        </p:spPr>
      </p:pic>
      <p:pic>
        <p:nvPicPr>
          <p:cNvPr id="17" name="Picture 16">
            <a:extLst>
              <a:ext uri="{FF2B5EF4-FFF2-40B4-BE49-F238E27FC236}">
                <a16:creationId xmlns:a16="http://schemas.microsoft.com/office/drawing/2014/main" id="{62705FB2-821C-44D0-BE1A-D2B6D5DCCEE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3333" r="13333"/>
          <a:stretch/>
        </p:blipFill>
        <p:spPr>
          <a:xfrm rot="21366835">
            <a:off x="3494742" y="5067315"/>
            <a:ext cx="1332683" cy="1362971"/>
          </a:xfrm>
          <a:prstGeom prst="rect">
            <a:avLst/>
          </a:prstGeom>
        </p:spPr>
      </p:pic>
      <p:pic>
        <p:nvPicPr>
          <p:cNvPr id="19" name="Picture 18">
            <a:extLst>
              <a:ext uri="{FF2B5EF4-FFF2-40B4-BE49-F238E27FC236}">
                <a16:creationId xmlns:a16="http://schemas.microsoft.com/office/drawing/2014/main" id="{3DAD287F-7EB9-4E09-9583-1EA940C3A5A3}"/>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5833" r="21875"/>
          <a:stretch/>
        </p:blipFill>
        <p:spPr>
          <a:xfrm rot="298245">
            <a:off x="1954833" y="4783214"/>
            <a:ext cx="1152598" cy="1653128"/>
          </a:xfrm>
          <a:prstGeom prst="rect">
            <a:avLst/>
          </a:prstGeom>
        </p:spPr>
      </p:pic>
      <p:pic>
        <p:nvPicPr>
          <p:cNvPr id="21" name="Picture 20">
            <a:extLst>
              <a:ext uri="{FF2B5EF4-FFF2-40B4-BE49-F238E27FC236}">
                <a16:creationId xmlns:a16="http://schemas.microsoft.com/office/drawing/2014/main" id="{C58374FA-FB68-4959-9BA1-CC60C5FAB6E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398628">
            <a:off x="258208" y="4776568"/>
            <a:ext cx="1403465" cy="1052599"/>
          </a:xfrm>
          <a:prstGeom prst="rect">
            <a:avLst/>
          </a:prstGeom>
        </p:spPr>
      </p:pic>
    </p:spTree>
    <p:extLst>
      <p:ext uri="{BB962C8B-B14F-4D97-AF65-F5344CB8AC3E}">
        <p14:creationId xmlns:p14="http://schemas.microsoft.com/office/powerpoint/2010/main" val="35797470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0" y="226184"/>
            <a:ext cx="4404535" cy="1293028"/>
          </a:xfrm>
        </p:spPr>
        <p:txBody>
          <a:bodyPr/>
          <a:lstStyle/>
          <a:p>
            <a:r>
              <a:rPr lang="en-US" dirty="0">
                <a:solidFill>
                  <a:schemeClr val="bg1"/>
                </a:solidFill>
                <a:effectLst>
                  <a:outerShdw blurRad="38100" dist="38100" dir="2700000" algn="tl">
                    <a:srgbClr val="000000">
                      <a:alpha val="43137"/>
                    </a:srgbClr>
                  </a:outerShdw>
                </a:effectLst>
              </a:rPr>
              <a:t>Food drive</a:t>
            </a:r>
          </a:p>
        </p:txBody>
      </p:sp>
      <p:sp>
        <p:nvSpPr>
          <p:cNvPr id="6" name="Rectangle 5"/>
          <p:cNvSpPr/>
          <p:nvPr/>
        </p:nvSpPr>
        <p:spPr>
          <a:xfrm>
            <a:off x="228600" y="457200"/>
            <a:ext cx="3934090" cy="830997"/>
          </a:xfrm>
          <a:prstGeom prst="rect">
            <a:avLst/>
          </a:prstGeom>
        </p:spPr>
        <p:txBody>
          <a:bodyPr wrap="none">
            <a:spAutoFit/>
          </a:bodyPr>
          <a:lstStyle/>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STUDENT</a:t>
            </a:r>
            <a:r>
              <a:rPr lang="en-US" sz="2400" b="1" dirty="0">
                <a:solidFill>
                  <a:schemeClr val="bg1"/>
                </a:solidFill>
                <a:effectLst>
                  <a:outerShdw blurRad="50000" dist="30000" dir="5400000" algn="tl" rotWithShape="0">
                    <a:srgbClr val="000000">
                      <a:alpha val="30000"/>
                    </a:srgbClr>
                  </a:outerShdw>
                </a:effectLst>
                <a:latin typeface="Georgia" pitchFamily="18" charset="0"/>
              </a:rPr>
              <a:t> </a:t>
            </a:r>
          </a:p>
          <a:p>
            <a:pPr algn="ct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COMMUNITY</a:t>
            </a:r>
            <a:r>
              <a:rPr lang="en-US" sz="2400" b="1" dirty="0">
                <a:solidFill>
                  <a:schemeClr val="bg1"/>
                </a:solidFill>
                <a:effectLst>
                  <a:outerShdw blurRad="50000" dist="30000" dir="5400000" algn="tl" rotWithShape="0">
                    <a:srgbClr val="000000">
                      <a:alpha val="30000"/>
                    </a:srgbClr>
                  </a:outerShdw>
                </a:effectLst>
                <a:latin typeface="Georgia" pitchFamily="18" charset="0"/>
              </a:rPr>
              <a:t> </a:t>
            </a:r>
            <a:r>
              <a:rPr lang="en-US" sz="2400" b="1" dirty="0">
                <a:solidFill>
                  <a:schemeClr val="accent6">
                    <a:lumMod val="75000"/>
                  </a:schemeClr>
                </a:solidFill>
                <a:effectLst>
                  <a:outerShdw blurRad="50000" dist="30000" dir="5400000" algn="tl" rotWithShape="0">
                    <a:srgbClr val="000000">
                      <a:alpha val="30000"/>
                    </a:srgbClr>
                  </a:outerShdw>
                </a:effectLst>
                <a:latin typeface="Georgia" pitchFamily="18" charset="0"/>
              </a:rPr>
              <a:t>SERVICE</a:t>
            </a:r>
            <a:endParaRPr lang="en-US" sz="2400" dirty="0">
              <a:solidFill>
                <a:schemeClr val="accent6">
                  <a:lumMod val="75000"/>
                </a:schemeClr>
              </a:solidFill>
            </a:endParaRPr>
          </a:p>
        </p:txBody>
      </p:sp>
      <p:sp>
        <p:nvSpPr>
          <p:cNvPr id="2" name="Rectangle 1">
            <a:extLst>
              <a:ext uri="{FF2B5EF4-FFF2-40B4-BE49-F238E27FC236}">
                <a16:creationId xmlns:a16="http://schemas.microsoft.com/office/drawing/2014/main" id="{60E2413F-9FD8-4D9D-9382-C15EB5D2620C}"/>
              </a:ext>
            </a:extLst>
          </p:cNvPr>
          <p:cNvSpPr/>
          <p:nvPr/>
        </p:nvSpPr>
        <p:spPr>
          <a:xfrm>
            <a:off x="3881283" y="6142969"/>
            <a:ext cx="5410200" cy="369332"/>
          </a:xfrm>
          <a:prstGeom prst="rect">
            <a:avLst/>
          </a:prstGeom>
        </p:spPr>
        <p:txBody>
          <a:bodyPr wrap="square">
            <a:spAutoFit/>
          </a:bodyPr>
          <a:lstStyle/>
          <a:p>
            <a:r>
              <a:rPr lang="en-US" dirty="0">
                <a:solidFill>
                  <a:srgbClr val="1F497D"/>
                </a:solidFill>
                <a:latin typeface="Calibri" panose="020F0502020204030204" pitchFamily="34" charset="0"/>
              </a:rPr>
              <a:t>Students collected over 400 pounds worth of food.  </a:t>
            </a:r>
            <a:endParaRPr lang="en-US" dirty="0"/>
          </a:p>
        </p:txBody>
      </p:sp>
      <p:sp>
        <p:nvSpPr>
          <p:cNvPr id="4" name="Rectangle 3">
            <a:extLst>
              <a:ext uri="{FF2B5EF4-FFF2-40B4-BE49-F238E27FC236}">
                <a16:creationId xmlns:a16="http://schemas.microsoft.com/office/drawing/2014/main" id="{2F93BAE0-48AB-447B-95D2-76A1DF4EA97E}"/>
              </a:ext>
            </a:extLst>
          </p:cNvPr>
          <p:cNvSpPr/>
          <p:nvPr/>
        </p:nvSpPr>
        <p:spPr>
          <a:xfrm>
            <a:off x="266700" y="1536174"/>
            <a:ext cx="3390900" cy="4893647"/>
          </a:xfrm>
          <a:prstGeom prst="rect">
            <a:avLst/>
          </a:prstGeom>
          <a:solidFill>
            <a:schemeClr val="bg1"/>
          </a:solidFill>
        </p:spPr>
        <p:style>
          <a:lnRef idx="2">
            <a:schemeClr val="dk1"/>
          </a:lnRef>
          <a:fillRef idx="1">
            <a:schemeClr val="lt1"/>
          </a:fillRef>
          <a:effectRef idx="0">
            <a:schemeClr val="dk1"/>
          </a:effectRef>
          <a:fontRef idx="minor">
            <a:schemeClr val="dk1"/>
          </a:fontRef>
        </p:style>
        <p:txBody>
          <a:bodyPr wrap="square">
            <a:spAutoFit/>
          </a:bodyPr>
          <a:lstStyle/>
          <a:p>
            <a:r>
              <a:rPr lang="en-US" sz="1200" b="1" u="sng" dirty="0">
                <a:solidFill>
                  <a:srgbClr val="000000"/>
                </a:solidFill>
                <a:latin typeface="Calibri" panose="020F0502020204030204" pitchFamily="34" charset="0"/>
                <a:cs typeface="Calibri" panose="020F0502020204030204" pitchFamily="34" charset="0"/>
              </a:rPr>
              <a:t>COMMUNITY SERVICE PROJECT: </a:t>
            </a:r>
            <a:endParaRPr lang="en-US" sz="1200" dirty="0">
              <a:latin typeface="Calibri" panose="020F0502020204030204" pitchFamily="34" charset="0"/>
              <a:cs typeface="Calibri" panose="020F0502020204030204" pitchFamily="34" charset="0"/>
            </a:endParaRPr>
          </a:p>
          <a:p>
            <a:br>
              <a:rPr lang="en-US" sz="1200" dirty="0">
                <a:latin typeface="Calibri" panose="020F0502020204030204" pitchFamily="34" charset="0"/>
                <a:cs typeface="Calibri" panose="020F0502020204030204" pitchFamily="34" charset="0"/>
              </a:rPr>
            </a:br>
            <a:r>
              <a:rPr lang="en-US" sz="1200" dirty="0">
                <a:solidFill>
                  <a:srgbClr val="000000"/>
                </a:solidFill>
                <a:latin typeface="Calibri" panose="020F0502020204030204" pitchFamily="34" charset="0"/>
                <a:cs typeface="Calibri" panose="020F0502020204030204" pitchFamily="34" charset="0"/>
              </a:rPr>
              <a:t>We will be having a food drive from October 23-November 10th sponsored by the Student Ambassadors.  All donations will be sent to Bread of Life in Ocoee.</a:t>
            </a:r>
            <a:endParaRPr lang="en-US" sz="1200" dirty="0">
              <a:latin typeface="Calibri" panose="020F0502020204030204" pitchFamily="34" charset="0"/>
              <a:cs typeface="Calibri" panose="020F0502020204030204" pitchFamily="34" charset="0"/>
            </a:endParaRPr>
          </a:p>
          <a:p>
            <a:r>
              <a:rPr lang="en-US" sz="1200" dirty="0">
                <a:solidFill>
                  <a:srgbClr val="000000"/>
                </a:solidFill>
                <a:latin typeface="Calibri" panose="020F0502020204030204" pitchFamily="34" charset="0"/>
                <a:cs typeface="Calibri" panose="020F0502020204030204" pitchFamily="34" charset="0"/>
              </a:rPr>
              <a:t>The following grade levels are asked to have students donate the following items from </a:t>
            </a:r>
            <a:r>
              <a:rPr lang="en-US" sz="1200" b="1" dirty="0">
                <a:solidFill>
                  <a:srgbClr val="000000"/>
                </a:solidFill>
                <a:latin typeface="Calibri" panose="020F0502020204030204" pitchFamily="34" charset="0"/>
                <a:cs typeface="Calibri" panose="020F0502020204030204" pitchFamily="34" charset="0"/>
              </a:rPr>
              <a:t>October 23rd-November 10th: </a:t>
            </a:r>
            <a:endParaRPr lang="en-US" sz="1200" dirty="0">
              <a:latin typeface="Calibri" panose="020F0502020204030204" pitchFamily="34" charset="0"/>
              <a:cs typeface="Calibri" panose="020F0502020204030204" pitchFamily="34" charset="0"/>
            </a:endParaRPr>
          </a:p>
          <a:p>
            <a:br>
              <a:rPr lang="en-US" sz="1200" dirty="0">
                <a:latin typeface="Calibri" panose="020F0502020204030204" pitchFamily="34" charset="0"/>
                <a:cs typeface="Calibri" panose="020F0502020204030204" pitchFamily="34" charset="0"/>
              </a:rPr>
            </a:br>
            <a:r>
              <a:rPr lang="en-US" sz="1200" dirty="0">
                <a:solidFill>
                  <a:srgbClr val="000000"/>
                </a:solidFill>
                <a:latin typeface="Calibri" panose="020F0502020204030204" pitchFamily="34" charset="0"/>
                <a:cs typeface="Calibri" panose="020F0502020204030204" pitchFamily="34" charset="0"/>
              </a:rPr>
              <a:t>There will be boxes placed in the front office for these supplies.  Thank you in advance for your support. </a:t>
            </a:r>
            <a:endParaRPr lang="en-US" sz="1200" dirty="0">
              <a:latin typeface="Calibri" panose="020F0502020204030204" pitchFamily="34" charset="0"/>
              <a:cs typeface="Calibri" panose="020F0502020204030204" pitchFamily="34" charset="0"/>
            </a:endParaRPr>
          </a:p>
          <a:p>
            <a:br>
              <a:rPr lang="en-US" sz="1200" dirty="0">
                <a:latin typeface="Calibri" panose="020F0502020204030204" pitchFamily="34" charset="0"/>
                <a:cs typeface="Calibri" panose="020F0502020204030204" pitchFamily="34" charset="0"/>
              </a:rPr>
            </a:br>
            <a:r>
              <a:rPr lang="en-US" sz="1200" dirty="0">
                <a:solidFill>
                  <a:srgbClr val="000000"/>
                </a:solidFill>
                <a:latin typeface="Calibri" panose="020F0502020204030204" pitchFamily="34" charset="0"/>
                <a:cs typeface="Calibri" panose="020F0502020204030204" pitchFamily="34" charset="0"/>
              </a:rPr>
              <a:t>Please feel free to peruse the websites listed below for facts and classroom activities.</a:t>
            </a:r>
            <a:endParaRPr lang="en-US" sz="1200" dirty="0">
              <a:latin typeface="Calibri" panose="020F0502020204030204" pitchFamily="34" charset="0"/>
              <a:cs typeface="Calibri" panose="020F0502020204030204" pitchFamily="34" charset="0"/>
            </a:endParaRPr>
          </a:p>
          <a:p>
            <a:br>
              <a:rPr lang="en-US" sz="1200" dirty="0">
                <a:latin typeface="Calibri" panose="020F0502020204030204" pitchFamily="34" charset="0"/>
                <a:cs typeface="Calibri" panose="020F0502020204030204" pitchFamily="34" charset="0"/>
              </a:rPr>
            </a:br>
            <a:r>
              <a:rPr lang="en-US" sz="1200" u="sng" dirty="0">
                <a:solidFill>
                  <a:srgbClr val="0563C1"/>
                </a:solidFill>
                <a:latin typeface="Calibri" panose="020F0502020204030204" pitchFamily="34" charset="0"/>
                <a:cs typeface="Calibri" panose="020F0502020204030204" pitchFamily="34" charset="0"/>
                <a:hlinkClick r:id="rId4"/>
              </a:rPr>
              <a:t>www.nfp.org</a:t>
            </a:r>
            <a:endParaRPr lang="en-US" sz="1200" dirty="0">
              <a:latin typeface="Calibri" panose="020F0502020204030204" pitchFamily="34" charset="0"/>
              <a:cs typeface="Calibri" panose="020F0502020204030204" pitchFamily="34" charset="0"/>
            </a:endParaRPr>
          </a:p>
          <a:p>
            <a:r>
              <a:rPr lang="en-US" sz="1200" u="sng" dirty="0">
                <a:solidFill>
                  <a:srgbClr val="0563C1"/>
                </a:solidFill>
                <a:latin typeface="Calibri" panose="020F0502020204030204" pitchFamily="34" charset="0"/>
                <a:cs typeface="Calibri" panose="020F0502020204030204" pitchFamily="34" charset="0"/>
                <a:hlinkClick r:id="rId5"/>
              </a:rPr>
              <a:t>www.imdrugfree.com</a:t>
            </a:r>
            <a:endParaRPr lang="en-US" sz="1200" dirty="0">
              <a:latin typeface="Calibri" panose="020F0502020204030204" pitchFamily="34" charset="0"/>
              <a:cs typeface="Calibri" panose="020F0502020204030204" pitchFamily="34" charset="0"/>
            </a:endParaRPr>
          </a:p>
          <a:p>
            <a:r>
              <a:rPr lang="en-US" sz="1200" u="sng" dirty="0">
                <a:solidFill>
                  <a:srgbClr val="0563C1"/>
                </a:solidFill>
                <a:latin typeface="Calibri" panose="020F0502020204030204" pitchFamily="34" charset="0"/>
                <a:cs typeface="Calibri" panose="020F0502020204030204" pitchFamily="34" charset="0"/>
                <a:hlinkClick r:id="rId6"/>
              </a:rPr>
              <a:t>www.redribbon.org</a:t>
            </a:r>
            <a:endParaRPr lang="en-US" sz="1200" dirty="0">
              <a:latin typeface="Calibri" panose="020F0502020204030204" pitchFamily="34" charset="0"/>
              <a:cs typeface="Calibri" panose="020F0502020204030204" pitchFamily="34" charset="0"/>
            </a:endParaRPr>
          </a:p>
          <a:p>
            <a:br>
              <a:rPr lang="en-US" sz="1200" dirty="0">
                <a:latin typeface="Calibri" panose="020F0502020204030204" pitchFamily="34" charset="0"/>
                <a:cs typeface="Calibri" panose="020F0502020204030204" pitchFamily="34" charset="0"/>
              </a:rPr>
            </a:br>
            <a:r>
              <a:rPr lang="en-US" sz="1200" dirty="0">
                <a:solidFill>
                  <a:srgbClr val="000000"/>
                </a:solidFill>
                <a:latin typeface="Calibri" panose="020F0502020204030204" pitchFamily="34" charset="0"/>
                <a:cs typeface="Calibri" panose="020F0502020204030204" pitchFamily="34" charset="0"/>
              </a:rPr>
              <a:t>Thank you for your support and enthusiasm of Red Ribbon Week 2017!  Ms. Brookes-Romney and Ms. Van Sickle, School Counselors</a:t>
            </a:r>
            <a:endParaRPr lang="en-US" sz="1200" dirty="0">
              <a:latin typeface="Calibri" panose="020F0502020204030204" pitchFamily="34" charset="0"/>
              <a:cs typeface="Calibri" panose="020F0502020204030204" pitchFamily="34" charset="0"/>
            </a:endParaRPr>
          </a:p>
          <a:p>
            <a:br>
              <a:rPr lang="en-US" sz="1200" dirty="0">
                <a:latin typeface="Calibri" panose="020F0502020204030204" pitchFamily="34" charset="0"/>
                <a:cs typeface="Calibri" panose="020F0502020204030204" pitchFamily="34" charset="0"/>
              </a:rPr>
            </a:br>
            <a:endParaRPr lang="en-US" sz="12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A6D59D5E-9BC6-4659-AD26-DF9CEDBF468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6760" t="12402" r="11882" b="11111"/>
          <a:stretch/>
        </p:blipFill>
        <p:spPr>
          <a:xfrm rot="5400000">
            <a:off x="4871209" y="1606961"/>
            <a:ext cx="2992256" cy="24055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B027CE43-19B9-438A-8B0D-874E54DD3A7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5450"/>
          <a:stretch/>
        </p:blipFill>
        <p:spPr>
          <a:xfrm>
            <a:off x="6598516" y="4784904"/>
            <a:ext cx="2439671" cy="1364072"/>
          </a:xfrm>
          <a:prstGeom prst="rect">
            <a:avLst/>
          </a:prstGeom>
        </p:spPr>
      </p:pic>
      <p:pic>
        <p:nvPicPr>
          <p:cNvPr id="11" name="Picture 10">
            <a:extLst>
              <a:ext uri="{FF2B5EF4-FFF2-40B4-BE49-F238E27FC236}">
                <a16:creationId xmlns:a16="http://schemas.microsoft.com/office/drawing/2014/main" id="{944CC05A-9EC7-43D4-A9E9-1E070667F26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152" b="18888"/>
          <a:stretch/>
        </p:blipFill>
        <p:spPr>
          <a:xfrm>
            <a:off x="3757353" y="4414997"/>
            <a:ext cx="2741410" cy="1212225"/>
          </a:xfrm>
          <a:prstGeom prst="rect">
            <a:avLst/>
          </a:prstGeom>
        </p:spPr>
      </p:pic>
    </p:spTree>
    <p:extLst>
      <p:ext uri="{BB962C8B-B14F-4D97-AF65-F5344CB8AC3E}">
        <p14:creationId xmlns:p14="http://schemas.microsoft.com/office/powerpoint/2010/main" val="4913796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81200"/>
            <a:ext cx="9144000" cy="1524000"/>
          </a:xfrm>
        </p:spPr>
        <p:txBody>
          <a:bodyPr>
            <a:noAutofit/>
          </a:bodyPr>
          <a:lstStyle/>
          <a:p>
            <a:pPr algn="ctr"/>
            <a:r>
              <a:rPr kumimoji="0" lang="en-US" b="1" kern="1200" dirty="0">
                <a:solidFill>
                  <a:srgbClr val="0A6A94"/>
                </a:solidFill>
                <a:effectLst>
                  <a:outerShdw blurRad="50000" dist="30000" dir="5400000" algn="tl" rotWithShape="0">
                    <a:srgbClr val="000000">
                      <a:alpha val="30000"/>
                    </a:srgbClr>
                  </a:outerShdw>
                </a:effectLst>
                <a:latin typeface="Georgia" pitchFamily="18" charset="0"/>
              </a:rPr>
              <a:t>School</a:t>
            </a:r>
            <a:r>
              <a:rPr kumimoji="0" lang="en-US" sz="4200" b="1" kern="1200" dirty="0">
                <a:solidFill>
                  <a:srgbClr val="0A6A94"/>
                </a:solidFill>
                <a:effectLst>
                  <a:outerShdw blurRad="50000" dist="30000" dir="5400000" algn="tl" rotWithShape="0">
                    <a:srgbClr val="000000">
                      <a:alpha val="30000"/>
                    </a:srgbClr>
                  </a:outerShdw>
                </a:effectLst>
                <a:latin typeface="Georgia" pitchFamily="18" charset="0"/>
              </a:rPr>
              <a:t> Advisory Council</a:t>
            </a:r>
            <a:endParaRPr lang="en-US" sz="4200" dirty="0">
              <a:solidFill>
                <a:srgbClr val="0A6A94"/>
              </a:solidFill>
              <a:latin typeface="Georgia" pitchFamily="18" charset="0"/>
            </a:endParaRPr>
          </a:p>
        </p:txBody>
      </p:sp>
    </p:spTree>
    <p:extLst>
      <p:ext uri="{BB962C8B-B14F-4D97-AF65-F5344CB8AC3E}">
        <p14:creationId xmlns:p14="http://schemas.microsoft.com/office/powerpoint/2010/main" val="5726964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 y="1462450"/>
            <a:ext cx="4739640" cy="685800"/>
          </a:xfrm>
        </p:spPr>
        <p:txBody>
          <a:bodyPr>
            <a:normAutofit fontScale="90000"/>
          </a:bodyPr>
          <a:lstStyle/>
          <a:p>
            <a:pPr algn="ctr"/>
            <a:br>
              <a:rPr kumimoji="0" lang="en-US" sz="2400" b="1" kern="1200" dirty="0">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t>Meet Our Members</a:t>
            </a:r>
            <a:endParaRPr lang="en-US" sz="2400" b="1" dirty="0">
              <a:solidFill>
                <a:srgbClr val="0A6A94"/>
              </a:solidFill>
              <a:latin typeface="Georgia" pitchFamily="18" charset="0"/>
            </a:endParaRPr>
          </a:p>
        </p:txBody>
      </p:sp>
      <p:pic>
        <p:nvPicPr>
          <p:cNvPr id="6" name="Content Placeholder 5">
            <a:extLst>
              <a:ext uri="{FF2B5EF4-FFF2-40B4-BE49-F238E27FC236}">
                <a16:creationId xmlns:a16="http://schemas.microsoft.com/office/drawing/2014/main" id="{55B7FAA0-7FF0-4E4E-9BCE-02DA09071C21}"/>
              </a:ext>
            </a:extLst>
          </p:cNvPr>
          <p:cNvPicPr>
            <a:picLocks noGrp="1" noChangeAspect="1"/>
          </p:cNvPicPr>
          <p:nvPr>
            <p:ph idx="1"/>
          </p:nvPr>
        </p:nvPicPr>
        <p:blipFill rotWithShape="1">
          <a:blip r:embed="rId4" cstate="print">
            <a:extLst>
              <a:ext uri="{28A0092B-C50C-407E-A947-70E740481C1C}">
                <a14:useLocalDpi xmlns:a14="http://schemas.microsoft.com/office/drawing/2010/main" val="0"/>
              </a:ext>
            </a:extLst>
          </a:blip>
          <a:srcRect l="20515" t="26599" r="10686" b="24727"/>
          <a:stretch/>
        </p:blipFill>
        <p:spPr>
          <a:xfrm>
            <a:off x="315590" y="2907652"/>
            <a:ext cx="6111240" cy="3242700"/>
          </a:xfrm>
        </p:spPr>
      </p:pic>
      <p:sp>
        <p:nvSpPr>
          <p:cNvPr id="4" name="Rectangle 3"/>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sp>
        <p:nvSpPr>
          <p:cNvPr id="3" name="TextBox 2">
            <a:extLst>
              <a:ext uri="{FF2B5EF4-FFF2-40B4-BE49-F238E27FC236}">
                <a16:creationId xmlns:a16="http://schemas.microsoft.com/office/drawing/2014/main" id="{975697A0-6F94-4E0A-B177-2926734A6025}"/>
              </a:ext>
            </a:extLst>
          </p:cNvPr>
          <p:cNvSpPr txBox="1"/>
          <p:nvPr/>
        </p:nvSpPr>
        <p:spPr>
          <a:xfrm>
            <a:off x="6426830" y="2436122"/>
            <a:ext cx="2717170" cy="4185761"/>
          </a:xfrm>
          <a:prstGeom prst="rect">
            <a:avLst/>
          </a:prstGeom>
          <a:noFill/>
        </p:spPr>
        <p:txBody>
          <a:bodyPr wrap="square" rtlCol="0">
            <a:spAutoFit/>
          </a:bodyPr>
          <a:lstStyle/>
          <a:p>
            <a:pPr algn="ctr"/>
            <a:r>
              <a:rPr lang="en-US" sz="1400" b="1" u="sng" dirty="0"/>
              <a:t>Members</a:t>
            </a:r>
          </a:p>
          <a:p>
            <a:pPr algn="ctr"/>
            <a:r>
              <a:rPr lang="en-US" sz="1400" dirty="0"/>
              <a:t>Tracy Webley</a:t>
            </a:r>
          </a:p>
          <a:p>
            <a:pPr algn="ctr"/>
            <a:r>
              <a:rPr lang="en-US" sz="1400" dirty="0"/>
              <a:t>Joanna Bradford</a:t>
            </a:r>
          </a:p>
          <a:p>
            <a:pPr algn="ctr"/>
            <a:r>
              <a:rPr lang="en-US" sz="1400" dirty="0"/>
              <a:t>Kimberly Buchan</a:t>
            </a:r>
          </a:p>
          <a:p>
            <a:pPr algn="ctr"/>
            <a:r>
              <a:rPr lang="en-US" sz="1400" dirty="0"/>
              <a:t>Darrin Chambers</a:t>
            </a:r>
          </a:p>
          <a:p>
            <a:pPr algn="ctr"/>
            <a:r>
              <a:rPr lang="en-US" sz="1400" dirty="0"/>
              <a:t>Marc Cohen</a:t>
            </a:r>
          </a:p>
          <a:p>
            <a:pPr algn="ctr"/>
            <a:r>
              <a:rPr lang="en-US" sz="1400" dirty="0"/>
              <a:t>Karen DePriest</a:t>
            </a:r>
          </a:p>
          <a:p>
            <a:pPr algn="ctr"/>
            <a:r>
              <a:rPr lang="en-US" sz="1400" dirty="0" err="1"/>
              <a:t>Rosmary</a:t>
            </a:r>
            <a:r>
              <a:rPr lang="en-US" sz="1400" dirty="0"/>
              <a:t> Jerez Franco</a:t>
            </a:r>
          </a:p>
          <a:p>
            <a:pPr algn="ctr"/>
            <a:r>
              <a:rPr lang="en-US" sz="1400" dirty="0"/>
              <a:t>Claudia Genovese-Martinez</a:t>
            </a:r>
          </a:p>
          <a:p>
            <a:pPr algn="ctr"/>
            <a:r>
              <a:rPr lang="en-US" sz="1400" dirty="0"/>
              <a:t>Althea Jackson</a:t>
            </a:r>
          </a:p>
          <a:p>
            <a:pPr algn="ctr"/>
            <a:r>
              <a:rPr lang="en-US" sz="1400" dirty="0"/>
              <a:t>Stacey Jackson-</a:t>
            </a:r>
            <a:r>
              <a:rPr lang="en-US" sz="1400" dirty="0" err="1"/>
              <a:t>Rauso</a:t>
            </a:r>
            <a:endParaRPr lang="en-US" sz="1400" dirty="0"/>
          </a:p>
          <a:p>
            <a:pPr algn="ctr"/>
            <a:r>
              <a:rPr lang="en-US" sz="1400" dirty="0"/>
              <a:t>Kurt Meusel</a:t>
            </a:r>
          </a:p>
          <a:p>
            <a:pPr algn="ctr"/>
            <a:r>
              <a:rPr lang="en-US" sz="1400" dirty="0"/>
              <a:t>Catherine Thompson</a:t>
            </a:r>
          </a:p>
          <a:p>
            <a:pPr algn="ctr"/>
            <a:r>
              <a:rPr lang="en-US" sz="1400" dirty="0"/>
              <a:t>J. David </a:t>
            </a:r>
            <a:r>
              <a:rPr lang="en-US" sz="1400" dirty="0" err="1"/>
              <a:t>Vandersteen</a:t>
            </a:r>
            <a:endParaRPr lang="en-US" sz="1400" dirty="0"/>
          </a:p>
          <a:p>
            <a:pPr algn="ctr"/>
            <a:r>
              <a:rPr lang="en-US" sz="1400" dirty="0"/>
              <a:t>Anna </a:t>
            </a:r>
            <a:r>
              <a:rPr lang="en-US" sz="1400" dirty="0" err="1"/>
              <a:t>Fidelo</a:t>
            </a:r>
            <a:endParaRPr lang="en-US" sz="1400" dirty="0"/>
          </a:p>
          <a:p>
            <a:pPr algn="ctr"/>
            <a:r>
              <a:rPr lang="en-US" sz="1400" dirty="0"/>
              <a:t>Mana </a:t>
            </a:r>
            <a:r>
              <a:rPr lang="en-US" sz="1400" dirty="0" err="1"/>
              <a:t>Heistand</a:t>
            </a:r>
            <a:endParaRPr lang="en-US" sz="1400" dirty="0"/>
          </a:p>
          <a:p>
            <a:pPr algn="ctr"/>
            <a:r>
              <a:rPr lang="en-US" sz="1400" dirty="0"/>
              <a:t>Jody Crombie</a:t>
            </a:r>
          </a:p>
          <a:p>
            <a:pPr algn="ctr"/>
            <a:r>
              <a:rPr lang="en-US" sz="1400" dirty="0"/>
              <a:t>Terri </a:t>
            </a:r>
            <a:r>
              <a:rPr lang="en-US" sz="1400" dirty="0" err="1"/>
              <a:t>Guiang</a:t>
            </a:r>
            <a:endParaRPr lang="en-US" sz="1400" dirty="0"/>
          </a:p>
          <a:p>
            <a:pPr algn="ctr"/>
            <a:r>
              <a:rPr lang="en-US" sz="1400" dirty="0" err="1"/>
              <a:t>Vaness</a:t>
            </a:r>
            <a:r>
              <a:rPr lang="en-US" sz="1400" dirty="0"/>
              <a:t> Smith</a:t>
            </a:r>
          </a:p>
        </p:txBody>
      </p:sp>
    </p:spTree>
    <p:extLst>
      <p:ext uri="{BB962C8B-B14F-4D97-AF65-F5344CB8AC3E}">
        <p14:creationId xmlns:p14="http://schemas.microsoft.com/office/powerpoint/2010/main" val="1221451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25769"/>
            <a:ext cx="3521466" cy="762000"/>
          </a:xfrm>
        </p:spPr>
        <p:txBody>
          <a:bodyPr>
            <a:normAutofit/>
          </a:body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Support Person </a:t>
            </a:r>
            <a:b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b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of the Year</a:t>
            </a:r>
            <a:r>
              <a:rPr lang="en-US" sz="2400" dirty="0">
                <a:solidFill>
                  <a:schemeClr val="accent6">
                    <a:lumMod val="75000"/>
                  </a:schemeClr>
                </a:solidFill>
                <a:effectLst>
                  <a:outerShdw blurRad="38100" dist="38100" dir="2700000" algn="tl">
                    <a:srgbClr val="000000">
                      <a:alpha val="43137"/>
                    </a:srgbClr>
                  </a:outerShdw>
                </a:effectLst>
                <a:latin typeface="Georgia" pitchFamily="18" charset="0"/>
              </a:rPr>
              <a:t> </a:t>
            </a:r>
          </a:p>
        </p:txBody>
      </p:sp>
      <p:sp>
        <p:nvSpPr>
          <p:cNvPr id="6" name="Text Placeholder 5"/>
          <p:cNvSpPr>
            <a:spLocks noGrp="1"/>
          </p:cNvSpPr>
          <p:nvPr>
            <p:ph type="body" sz="half" idx="2"/>
          </p:nvPr>
        </p:nvSpPr>
        <p:spPr>
          <a:xfrm>
            <a:off x="514083" y="2346078"/>
            <a:ext cx="2971800" cy="3505199"/>
          </a:xfrm>
        </p:spPr>
        <p:txBody>
          <a:bodyPr/>
          <a:lstStyle/>
          <a:p>
            <a:pPr algn="ctr"/>
            <a:r>
              <a:rPr lang="en-US" dirty="0"/>
              <a:t>Ms. Meyer has worked as the secretary at Windy Ridge since the 2014 – 2015 school year.  The faculty and staff describe Ms. Meyer as a dedicated staff member who is committed to supporting the Windy Ridge community.  Her humor and flexibility is a testimony to how much she enjoys working with others.  She is described as diligent and conscientious, a true team player.</a:t>
            </a:r>
            <a:endParaRPr lang="en-US" dirty="0">
              <a:solidFill>
                <a:schemeClr val="accent6">
                  <a:lumMod val="75000"/>
                </a:schemeClr>
              </a:solidFill>
            </a:endParaRPr>
          </a:p>
        </p:txBody>
      </p:sp>
      <p:sp>
        <p:nvSpPr>
          <p:cNvPr id="3" name="Title 1"/>
          <p:cNvSpPr txBox="1">
            <a:spLocks/>
          </p:cNvSpPr>
          <p:nvPr/>
        </p:nvSpPr>
        <p:spPr bwMode="auto">
          <a:xfrm>
            <a:off x="1219200" y="5039139"/>
            <a:ext cx="2286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effectLst/>
              <a:uLnTx/>
              <a:uFillTx/>
              <a:latin typeface="Georgia" pitchFamily="18" charset="0"/>
              <a:ea typeface="+mj-ea"/>
              <a:cs typeface="+mj-cs"/>
            </a:endParaRPr>
          </a:p>
        </p:txBody>
      </p:sp>
      <p:pic>
        <p:nvPicPr>
          <p:cNvPr id="9" name="Picture 8">
            <a:extLst>
              <a:ext uri="{FF2B5EF4-FFF2-40B4-BE49-F238E27FC236}">
                <a16:creationId xmlns:a16="http://schemas.microsoft.com/office/drawing/2014/main" id="{E251EC2D-1153-40AC-A985-9A252007288E}"/>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11666" r="22501"/>
          <a:stretch/>
        </p:blipFill>
        <p:spPr>
          <a:xfrm>
            <a:off x="5943600" y="2449286"/>
            <a:ext cx="2895600" cy="3298785"/>
          </a:xfrm>
          <a:prstGeom prst="rect">
            <a:avLst/>
          </a:prstGeom>
        </p:spPr>
      </p:pic>
      <p:sp>
        <p:nvSpPr>
          <p:cNvPr id="7" name="Title 1">
            <a:extLst>
              <a:ext uri="{FF2B5EF4-FFF2-40B4-BE49-F238E27FC236}">
                <a16:creationId xmlns:a16="http://schemas.microsoft.com/office/drawing/2014/main" id="{5EF70DEE-872F-4C39-9D68-6165FCBF6DF3}"/>
              </a:ext>
            </a:extLst>
          </p:cNvPr>
          <p:cNvSpPr txBox="1">
            <a:spLocks/>
          </p:cNvSpPr>
          <p:nvPr/>
        </p:nvSpPr>
        <p:spPr bwMode="auto">
          <a:xfrm>
            <a:off x="6749683" y="277610"/>
            <a:ext cx="2394317"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Georgia" pitchFamily="18" charset="0"/>
                <a:ea typeface="+mj-ea"/>
                <a:cs typeface="+mj-cs"/>
              </a:rPr>
              <a:t>Ms. Meyer</a:t>
            </a:r>
          </a:p>
        </p:txBody>
      </p:sp>
      <p:pic>
        <p:nvPicPr>
          <p:cNvPr id="5" name="Picture 4">
            <a:extLst>
              <a:ext uri="{FF2B5EF4-FFF2-40B4-BE49-F238E27FC236}">
                <a16:creationId xmlns:a16="http://schemas.microsoft.com/office/drawing/2014/main" id="{469C502B-ADBE-4B5C-A3F4-48DAAC655321}"/>
              </a:ext>
            </a:extLst>
          </p:cNvPr>
          <p:cNvPicPr>
            <a:picLocks noChangeAspect="1"/>
          </p:cNvPicPr>
          <p:nvPr/>
        </p:nvPicPr>
        <p:blipFill rotWithShape="1">
          <a:blip r:embed="rId6">
            <a:extLst>
              <a:ext uri="{28A0092B-C50C-407E-A947-70E740481C1C}">
                <a14:useLocalDpi xmlns:a14="http://schemas.microsoft.com/office/drawing/2010/main" val="0"/>
              </a:ext>
            </a:extLst>
          </a:blip>
          <a:srcRect t="13750"/>
          <a:stretch/>
        </p:blipFill>
        <p:spPr>
          <a:xfrm>
            <a:off x="3788133" y="3082677"/>
            <a:ext cx="1766956" cy="203199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650325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7182" y="1514943"/>
            <a:ext cx="5181600" cy="685800"/>
          </a:xfrm>
        </p:spPr>
        <p:txBody>
          <a:bodyPr>
            <a:normAutofit fontScale="90000"/>
          </a:bodyPr>
          <a:lstStyle/>
          <a:p>
            <a:pPr algn="ct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t>School Improvement Plan</a:t>
            </a:r>
            <a:b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br>
            <a:r>
              <a:rPr lang="en-US" sz="2400" b="1" kern="1200" dirty="0">
                <a:solidFill>
                  <a:srgbClr val="0A6A94"/>
                </a:solidFill>
                <a:effectLst>
                  <a:outerShdw blurRad="50000" dist="30000" dir="5400000" algn="tl" rotWithShape="0">
                    <a:srgbClr val="000000">
                      <a:alpha val="30000"/>
                    </a:srgbClr>
                  </a:outerShdw>
                </a:effectLst>
                <a:latin typeface="Georgia" pitchFamily="18" charset="0"/>
              </a:rPr>
              <a:t>Annual</a:t>
            </a:r>
            <a:r>
              <a:rPr lang="en-US" sz="2400" b="1" kern="1200" baseline="0" dirty="0">
                <a:solidFill>
                  <a:srgbClr val="0A6A94"/>
                </a:solidFill>
                <a:effectLst>
                  <a:outerShdw blurRad="50000" dist="30000" dir="5400000" algn="tl" rotWithShape="0">
                    <a:srgbClr val="000000">
                      <a:alpha val="30000"/>
                    </a:srgbClr>
                  </a:outerShdw>
                </a:effectLst>
                <a:latin typeface="Georgia" pitchFamily="18" charset="0"/>
              </a:rPr>
              <a:t> </a:t>
            </a:r>
            <a:r>
              <a:rPr lang="en-US" sz="2400" b="1" kern="1200" dirty="0">
                <a:solidFill>
                  <a:srgbClr val="0A6A94"/>
                </a:solidFill>
                <a:effectLst>
                  <a:outerShdw blurRad="50000" dist="30000" dir="5400000" algn="tl" rotWithShape="0">
                    <a:srgbClr val="000000">
                      <a:alpha val="30000"/>
                    </a:srgbClr>
                  </a:outerShdw>
                </a:effectLst>
                <a:latin typeface="Georgia" pitchFamily="18" charset="0"/>
              </a:rPr>
              <a:t>Presentation</a:t>
            </a:r>
            <a:endParaRPr lang="en-US" sz="2400" b="1" dirty="0">
              <a:solidFill>
                <a:srgbClr val="0A6A94"/>
              </a:solidFill>
              <a:latin typeface="Georgia" pitchFamily="18" charset="0"/>
            </a:endParaRP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pic>
        <p:nvPicPr>
          <p:cNvPr id="6" name="Picture 5">
            <a:extLst>
              <a:ext uri="{FF2B5EF4-FFF2-40B4-BE49-F238E27FC236}">
                <a16:creationId xmlns:a16="http://schemas.microsoft.com/office/drawing/2014/main" id="{6AC9AEF1-C9C6-4821-B8F1-29DA4DFD76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118" t="15556" r="10833" b="15555"/>
          <a:stretch/>
        </p:blipFill>
        <p:spPr>
          <a:xfrm>
            <a:off x="228601" y="2228817"/>
            <a:ext cx="3962400" cy="2435779"/>
          </a:xfrm>
          <a:prstGeom prst="rect">
            <a:avLst/>
          </a:prstGeom>
        </p:spPr>
      </p:pic>
      <p:pic>
        <p:nvPicPr>
          <p:cNvPr id="8" name="Picture 7">
            <a:extLst>
              <a:ext uri="{FF2B5EF4-FFF2-40B4-BE49-F238E27FC236}">
                <a16:creationId xmlns:a16="http://schemas.microsoft.com/office/drawing/2014/main" id="{2EEC2FAE-CA22-49E4-B966-65BAECAA8D7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90" t="13193"/>
          <a:stretch/>
        </p:blipFill>
        <p:spPr>
          <a:xfrm>
            <a:off x="2088869" y="4845040"/>
            <a:ext cx="2102132" cy="1587520"/>
          </a:xfrm>
          <a:prstGeom prst="rect">
            <a:avLst/>
          </a:prstGeom>
        </p:spPr>
      </p:pic>
      <p:pic>
        <p:nvPicPr>
          <p:cNvPr id="10" name="Picture 9">
            <a:extLst>
              <a:ext uri="{FF2B5EF4-FFF2-40B4-BE49-F238E27FC236}">
                <a16:creationId xmlns:a16="http://schemas.microsoft.com/office/drawing/2014/main" id="{584B41CB-47A7-48FE-9CF9-F522FA34D7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08736" y="2790320"/>
            <a:ext cx="3488297" cy="2616223"/>
          </a:xfrm>
          <a:prstGeom prst="rect">
            <a:avLst/>
          </a:prstGeom>
        </p:spPr>
      </p:pic>
    </p:spTree>
    <p:extLst>
      <p:ext uri="{BB962C8B-B14F-4D97-AF65-F5344CB8AC3E}">
        <p14:creationId xmlns:p14="http://schemas.microsoft.com/office/powerpoint/2010/main" val="8352443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1636889"/>
            <a:ext cx="5562600" cy="838200"/>
          </a:xfrm>
        </p:spPr>
        <p:txBody>
          <a:bodyPr>
            <a:normAutofit/>
          </a:bodyPr>
          <a:lstStyle/>
          <a:p>
            <a:pPr algn="ct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t>School Advisory Council</a:t>
            </a:r>
            <a:br>
              <a:rPr lang="en-US" sz="2400" dirty="0">
                <a:solidFill>
                  <a:srgbClr val="0A6A94"/>
                </a:solidFill>
                <a:effectLst>
                  <a:outerShdw blurRad="50000" dist="30000" dir="5400000" algn="tl" rotWithShape="0">
                    <a:srgbClr val="000000">
                      <a:alpha val="30000"/>
                    </a:srgbClr>
                  </a:outerShdw>
                </a:effectLst>
                <a:latin typeface="Georgia" pitchFamily="18" charset="0"/>
                <a:cs typeface="+mj-cs"/>
              </a:rPr>
            </a:br>
            <a:r>
              <a:rPr lang="en-US" sz="2400" b="1" kern="1200" dirty="0">
                <a:solidFill>
                  <a:srgbClr val="0A6A94"/>
                </a:solidFill>
                <a:effectLst>
                  <a:outerShdw blurRad="50000" dist="30000" dir="5400000" algn="tl" rotWithShape="0">
                    <a:srgbClr val="000000">
                      <a:alpha val="30000"/>
                    </a:srgbClr>
                  </a:outerShdw>
                </a:effectLst>
                <a:latin typeface="Georgia" pitchFamily="18" charset="0"/>
              </a:rPr>
              <a:t>Development</a:t>
            </a: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ea typeface="+mj-ea"/>
                <a:cs typeface="+mj-cs"/>
              </a:rPr>
              <a:t> T</a:t>
            </a:r>
            <a:r>
              <a:rPr lang="en-US" sz="2400" b="1" kern="1200" dirty="0">
                <a:solidFill>
                  <a:srgbClr val="0A6A94"/>
                </a:solidFill>
                <a:effectLst>
                  <a:outerShdw blurRad="50000" dist="30000" dir="5400000" algn="tl" rotWithShape="0">
                    <a:srgbClr val="000000">
                      <a:alpha val="30000"/>
                    </a:srgbClr>
                  </a:outerShdw>
                </a:effectLst>
                <a:latin typeface="Georgia" pitchFamily="18" charset="0"/>
              </a:rPr>
              <a:t>raining</a:t>
            </a:r>
            <a:endParaRPr lang="en-US" sz="2400" b="1" dirty="0">
              <a:solidFill>
                <a:srgbClr val="0A6A94"/>
              </a:solidFill>
              <a:latin typeface="Georgia" pitchFamily="18" charset="0"/>
            </a:endParaRP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sp>
        <p:nvSpPr>
          <p:cNvPr id="4" name="Rectangle 3">
            <a:extLst>
              <a:ext uri="{FF2B5EF4-FFF2-40B4-BE49-F238E27FC236}">
                <a16:creationId xmlns:a16="http://schemas.microsoft.com/office/drawing/2014/main" id="{077BF5D2-100A-4E1E-B741-65D788CC6CA4}"/>
              </a:ext>
            </a:extLst>
          </p:cNvPr>
          <p:cNvSpPr/>
          <p:nvPr/>
        </p:nvSpPr>
        <p:spPr>
          <a:xfrm>
            <a:off x="609600" y="5410200"/>
            <a:ext cx="8229600" cy="590931"/>
          </a:xfrm>
          <a:prstGeom prst="rect">
            <a:avLst/>
          </a:prstGeom>
        </p:spPr>
        <p:txBody>
          <a:bodyPr wrap="square">
            <a:spAutoFit/>
          </a:bodyPr>
          <a:lstStyle/>
          <a:p>
            <a:pPr lvl="0" algn="just">
              <a:lnSpc>
                <a:spcPct val="90000"/>
              </a:lnSpc>
              <a:buClr>
                <a:schemeClr val="dk1"/>
              </a:buClr>
              <a:buSzPct val="100000"/>
            </a:pPr>
            <a:r>
              <a:rPr lang="en-US" dirty="0">
                <a:solidFill>
                  <a:srgbClr val="6D6D6D"/>
                </a:solidFill>
                <a:ea typeface="Century Gothic"/>
                <a:cs typeface="Century Gothic"/>
                <a:sym typeface="Century Gothic"/>
              </a:rPr>
              <a:t>SAC trained on revisions to the school improvement plan and the school budget for the following school year.</a:t>
            </a:r>
          </a:p>
        </p:txBody>
      </p:sp>
      <p:pic>
        <p:nvPicPr>
          <p:cNvPr id="6" name="Picture 5">
            <a:extLst>
              <a:ext uri="{FF2B5EF4-FFF2-40B4-BE49-F238E27FC236}">
                <a16:creationId xmlns:a16="http://schemas.microsoft.com/office/drawing/2014/main" id="{68CAD96C-D9C1-494C-A22D-C9A597058F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1939" y="2666293"/>
            <a:ext cx="3352800" cy="2514600"/>
          </a:xfrm>
          <a:prstGeom prst="rect">
            <a:avLst/>
          </a:prstGeom>
        </p:spPr>
      </p:pic>
      <p:pic>
        <p:nvPicPr>
          <p:cNvPr id="8" name="Picture 7">
            <a:extLst>
              <a:ext uri="{FF2B5EF4-FFF2-40B4-BE49-F238E27FC236}">
                <a16:creationId xmlns:a16="http://schemas.microsoft.com/office/drawing/2014/main" id="{0D8C544A-5823-493B-8096-F8441570F27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019675" y="2980619"/>
            <a:ext cx="2514600" cy="1885950"/>
          </a:xfrm>
          <a:prstGeom prst="rect">
            <a:avLst/>
          </a:prstGeom>
        </p:spPr>
      </p:pic>
    </p:spTree>
    <p:extLst>
      <p:ext uri="{BB962C8B-B14F-4D97-AF65-F5344CB8AC3E}">
        <p14:creationId xmlns:p14="http://schemas.microsoft.com/office/powerpoint/2010/main" val="3507028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31049" y="2005784"/>
            <a:ext cx="6172200" cy="1423216"/>
          </a:xfrm>
        </p:spPr>
        <p:txBody>
          <a:bodyPr>
            <a:normAutofit/>
          </a:bodyPr>
          <a:lstStyle/>
          <a:p>
            <a:pPr algn="ctr"/>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The</a:t>
            </a:r>
            <a:r>
              <a:rPr lang="en-US" sz="2400" b="1" kern="1200" dirty="0">
                <a:solidFill>
                  <a:schemeClr val="tx1"/>
                </a:solidFill>
                <a:effectLst>
                  <a:outerShdw blurRad="50000" dist="30000" dir="5400000" algn="tl" rotWithShape="0">
                    <a:srgbClr val="000000">
                      <a:alpha val="30000"/>
                    </a:srgbClr>
                  </a:outerShdw>
                </a:effectLst>
                <a:latin typeface="Georgia" pitchFamily="18" charset="0"/>
              </a:rPr>
              <a:t> </a:t>
            </a:r>
            <a:r>
              <a:rPr lang="en-US" sz="2400" b="1" kern="1200" dirty="0">
                <a:solidFill>
                  <a:schemeClr val="accent6">
                    <a:lumMod val="75000"/>
                  </a:schemeClr>
                </a:solidFill>
                <a:effectLst>
                  <a:outerShdw blurRad="50000" dist="30000" dir="5400000" algn="tl" rotWithShape="0">
                    <a:srgbClr val="000000">
                      <a:alpha val="30000"/>
                    </a:srgbClr>
                  </a:outerShdw>
                </a:effectLst>
                <a:latin typeface="Georgia" pitchFamily="18" charset="0"/>
              </a:rPr>
              <a:t>2018-2019</a:t>
            </a:r>
            <a:r>
              <a:rPr lang="en-US" sz="2400" b="1" kern="1200" dirty="0">
                <a:solidFill>
                  <a:schemeClr val="accent4"/>
                </a:solidFill>
                <a:effectLst>
                  <a:outerShdw blurRad="50000" dist="30000" dir="5400000" algn="tl" rotWithShape="0">
                    <a:srgbClr val="000000">
                      <a:alpha val="30000"/>
                    </a:srgbClr>
                  </a:outerShdw>
                </a:effectLst>
                <a:latin typeface="Georgia" pitchFamily="18" charset="0"/>
              </a:rPr>
              <a:t> </a:t>
            </a:r>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Community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Involvement </a:t>
            </a:r>
            <a:br>
              <a:rPr kumimoji="0" lang="en-US" sz="2400" b="1" kern="1200" dirty="0">
                <a:solidFill>
                  <a:schemeClr val="tx1"/>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chemeClr val="accent6">
                    <a:lumMod val="75000"/>
                  </a:schemeClr>
                </a:solidFill>
                <a:effectLst>
                  <a:outerShdw blurRad="50000" dist="30000" dir="5400000" algn="tl" rotWithShape="0">
                    <a:srgbClr val="000000">
                      <a:alpha val="30000"/>
                    </a:srgbClr>
                  </a:outerShdw>
                </a:effectLst>
                <a:latin typeface="Georgia" pitchFamily="18" charset="0"/>
                <a:ea typeface="+mj-ea"/>
                <a:cs typeface="+mj-cs"/>
              </a:rPr>
              <a:t>One New Idea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for </a:t>
            </a:r>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Implementation</a:t>
            </a:r>
            <a:endParaRPr lang="en-US" sz="2400" b="1" dirty="0">
              <a:solidFill>
                <a:schemeClr val="bg2">
                  <a:lumMod val="50000"/>
                </a:schemeClr>
              </a:solidFill>
              <a:latin typeface="Georgia" pitchFamily="18" charset="0"/>
            </a:endParaRPr>
          </a:p>
        </p:txBody>
      </p:sp>
      <p:sp>
        <p:nvSpPr>
          <p:cNvPr id="3" name="Content Placeholder 2"/>
          <p:cNvSpPr>
            <a:spLocks noGrp="1"/>
          </p:cNvSpPr>
          <p:nvPr>
            <p:ph idx="1"/>
          </p:nvPr>
        </p:nvSpPr>
        <p:spPr>
          <a:xfrm>
            <a:off x="440280" y="3810000"/>
            <a:ext cx="5105400" cy="2606040"/>
          </a:xfrm>
        </p:spPr>
        <p:txBody>
          <a:bodyPr>
            <a:normAutofit/>
          </a:bodyPr>
          <a:lstStyle/>
          <a:p>
            <a:pPr marL="0" indent="0" algn="ctr">
              <a:buNone/>
            </a:pPr>
            <a:r>
              <a:rPr lang="en-US" dirty="0">
                <a:solidFill>
                  <a:srgbClr val="0A6A94"/>
                </a:solidFill>
              </a:rPr>
              <a:t>After reviewing the SAC survey parents and students filled out, it was decided next year to focus on Bullying at Windy Ridge.  Helping kids understand what it looks like and how to stop it, while also educating parents.</a:t>
            </a: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pic>
        <p:nvPicPr>
          <p:cNvPr id="4" name="Picture 3">
            <a:extLst>
              <a:ext uri="{FF2B5EF4-FFF2-40B4-BE49-F238E27FC236}">
                <a16:creationId xmlns:a16="http://schemas.microsoft.com/office/drawing/2014/main" id="{1DF4E377-BDF0-45F3-95D4-577A38B78A77}"/>
              </a:ext>
            </a:extLst>
          </p:cNvPr>
          <p:cNvPicPr>
            <a:picLocks noChangeAspect="1"/>
          </p:cNvPicPr>
          <p:nvPr/>
        </p:nvPicPr>
        <p:blipFill rotWithShape="1">
          <a:blip r:embed="rId4"/>
          <a:srcRect l="32500" t="13247" r="34167" b="27778"/>
          <a:stretch/>
        </p:blipFill>
        <p:spPr>
          <a:xfrm>
            <a:off x="5634938" y="2819400"/>
            <a:ext cx="3048000" cy="3033350"/>
          </a:xfrm>
          <a:prstGeom prst="rect">
            <a:avLst/>
          </a:prstGeom>
        </p:spPr>
      </p:pic>
    </p:spTree>
    <p:extLst>
      <p:ext uri="{BB962C8B-B14F-4D97-AF65-F5344CB8AC3E}">
        <p14:creationId xmlns:p14="http://schemas.microsoft.com/office/powerpoint/2010/main" val="23190134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493494"/>
            <a:ext cx="7955280" cy="1600200"/>
          </a:xfrm>
        </p:spPr>
        <p:txBody>
          <a:bodyPr>
            <a:normAutofit/>
          </a:bodyPr>
          <a:lstStyle/>
          <a:p>
            <a:pPr algn="l"/>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The Community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Involvement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Idea</a:t>
            </a:r>
            <a:r>
              <a:rPr kumimoji="0" lang="en-US" sz="2400" b="1" kern="1200" dirty="0">
                <a:solidFill>
                  <a:schemeClr val="accent4"/>
                </a:solidFill>
                <a:effectLst>
                  <a:outerShdw blurRad="50000" dist="30000" dir="5400000" algn="tl" rotWithShape="0">
                    <a:srgbClr val="000000">
                      <a:alpha val="30000"/>
                    </a:srgbClr>
                  </a:outerShdw>
                </a:effectLst>
                <a:latin typeface="Georgia" pitchFamily="18" charset="0"/>
                <a:ea typeface="+mj-ea"/>
                <a:cs typeface="+mj-cs"/>
              </a:rPr>
              <a:t> </a:t>
            </a:r>
            <a:r>
              <a:rPr lang="en-US" sz="2400" b="1" dirty="0">
                <a:solidFill>
                  <a:srgbClr val="0A6A94"/>
                </a:solidFill>
                <a:effectLst>
                  <a:outerShdw blurRad="50000" dist="30000" dir="5400000" algn="tl" rotWithShape="0">
                    <a:srgbClr val="000000">
                      <a:alpha val="30000"/>
                    </a:srgbClr>
                  </a:outerShdw>
                </a:effectLst>
                <a:latin typeface="Georgia" pitchFamily="18" charset="0"/>
              </a:rPr>
              <a:t>Implemented in 2017-2018 </a:t>
            </a:r>
            <a:endParaRPr lang="en-US" sz="2400" b="1" dirty="0">
              <a:solidFill>
                <a:srgbClr val="0A6A94"/>
              </a:solidFill>
              <a:latin typeface="Georgia" pitchFamily="18" charset="0"/>
            </a:endParaRPr>
          </a:p>
        </p:txBody>
      </p:sp>
      <p:sp>
        <p:nvSpPr>
          <p:cNvPr id="3" name="Content Placeholder 2"/>
          <p:cNvSpPr>
            <a:spLocks noGrp="1"/>
          </p:cNvSpPr>
          <p:nvPr>
            <p:ph idx="1"/>
          </p:nvPr>
        </p:nvSpPr>
        <p:spPr>
          <a:xfrm>
            <a:off x="188495" y="2743200"/>
            <a:ext cx="2514600" cy="3505200"/>
          </a:xfrm>
        </p:spPr>
        <p:txBody>
          <a:bodyPr>
            <a:normAutofit/>
          </a:bodyPr>
          <a:lstStyle/>
          <a:p>
            <a:pPr marL="0" indent="0" algn="ctr">
              <a:buNone/>
            </a:pPr>
            <a:r>
              <a:rPr lang="en-US" dirty="0">
                <a:solidFill>
                  <a:srgbClr val="6D6D6D"/>
                </a:solidFill>
                <a:ea typeface="Century Gothic"/>
                <a:cs typeface="Century Gothic"/>
                <a:sym typeface="Century Gothic"/>
              </a:rPr>
              <a:t>With the student population at Windy Ridge becoming more and more diverse, the school wanted to find ways to celebrate and embrace </a:t>
            </a:r>
            <a:br>
              <a:rPr lang="en-US" dirty="0">
                <a:solidFill>
                  <a:srgbClr val="6D6D6D"/>
                </a:solidFill>
                <a:ea typeface="Century Gothic"/>
                <a:cs typeface="Century Gothic"/>
                <a:sym typeface="Century Gothic"/>
              </a:rPr>
            </a:br>
            <a:r>
              <a:rPr lang="en-US" dirty="0">
                <a:solidFill>
                  <a:srgbClr val="6D6D6D"/>
                </a:solidFill>
                <a:ea typeface="Century Gothic"/>
                <a:cs typeface="Century Gothic"/>
                <a:sym typeface="Century Gothic"/>
              </a:rPr>
              <a:t>Multi-Culturalism.</a:t>
            </a: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pic>
        <p:nvPicPr>
          <p:cNvPr id="4" name="Picture 3">
            <a:extLst>
              <a:ext uri="{FF2B5EF4-FFF2-40B4-BE49-F238E27FC236}">
                <a16:creationId xmlns:a16="http://schemas.microsoft.com/office/drawing/2014/main" id="{F76CC328-69CA-4A14-BD5F-AB35ADED6605}"/>
              </a:ext>
            </a:extLst>
          </p:cNvPr>
          <p:cNvPicPr>
            <a:picLocks noChangeAspect="1"/>
          </p:cNvPicPr>
          <p:nvPr/>
        </p:nvPicPr>
        <p:blipFill rotWithShape="1">
          <a:blip r:embed="rId4"/>
          <a:srcRect l="49284" t="18889" r="32500" b="17407"/>
          <a:stretch/>
        </p:blipFill>
        <p:spPr>
          <a:xfrm>
            <a:off x="6634576" y="2269978"/>
            <a:ext cx="2199009" cy="43259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28D5F7BC-0C47-4C84-AA4D-E4575E2970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7480" y="2858436"/>
            <a:ext cx="1625600" cy="1219200"/>
          </a:xfrm>
          <a:prstGeom prst="rect">
            <a:avLst/>
          </a:prstGeom>
        </p:spPr>
      </p:pic>
      <p:pic>
        <p:nvPicPr>
          <p:cNvPr id="9" name="Picture 8">
            <a:extLst>
              <a:ext uri="{FF2B5EF4-FFF2-40B4-BE49-F238E27FC236}">
                <a16:creationId xmlns:a16="http://schemas.microsoft.com/office/drawing/2014/main" id="{8AAF8E20-6483-41EC-AC43-C0397EB444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64428" y="3239436"/>
            <a:ext cx="1828800" cy="1371600"/>
          </a:xfrm>
          <a:prstGeom prst="rect">
            <a:avLst/>
          </a:prstGeom>
        </p:spPr>
      </p:pic>
      <p:pic>
        <p:nvPicPr>
          <p:cNvPr id="11" name="Picture 10">
            <a:extLst>
              <a:ext uri="{FF2B5EF4-FFF2-40B4-BE49-F238E27FC236}">
                <a16:creationId xmlns:a16="http://schemas.microsoft.com/office/drawing/2014/main" id="{AC81F2DC-C353-4BDD-89CF-896008AA14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97480" y="4165292"/>
            <a:ext cx="1625600" cy="1219200"/>
          </a:xfrm>
          <a:prstGeom prst="rect">
            <a:avLst/>
          </a:prstGeom>
        </p:spPr>
      </p:pic>
      <p:pic>
        <p:nvPicPr>
          <p:cNvPr id="13" name="Picture 12">
            <a:extLst>
              <a:ext uri="{FF2B5EF4-FFF2-40B4-BE49-F238E27FC236}">
                <a16:creationId xmlns:a16="http://schemas.microsoft.com/office/drawing/2014/main" id="{2CF5D9F3-375E-4D58-BED5-6E00BCAF64A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64428" y="4692958"/>
            <a:ext cx="1828800" cy="1371600"/>
          </a:xfrm>
          <a:prstGeom prst="rect">
            <a:avLst/>
          </a:prstGeom>
        </p:spPr>
      </p:pic>
    </p:spTree>
    <p:extLst>
      <p:ext uri="{BB962C8B-B14F-4D97-AF65-F5344CB8AC3E}">
        <p14:creationId xmlns:p14="http://schemas.microsoft.com/office/powerpoint/2010/main" val="15085958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1493494"/>
            <a:ext cx="7955280" cy="1600200"/>
          </a:xfrm>
        </p:spPr>
        <p:txBody>
          <a:bodyPr>
            <a:normAutofit/>
          </a:bodyPr>
          <a:lstStyle/>
          <a:p>
            <a:pPr algn="l"/>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The Community </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Involvement </a:t>
            </a:r>
            <a:b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b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Idea</a:t>
            </a:r>
            <a:r>
              <a:rPr kumimoji="0" lang="en-US" sz="2400" b="1" kern="1200" dirty="0">
                <a:solidFill>
                  <a:schemeClr val="accent4"/>
                </a:solidFill>
                <a:effectLst>
                  <a:outerShdw blurRad="50000" dist="30000" dir="5400000" algn="tl" rotWithShape="0">
                    <a:srgbClr val="000000">
                      <a:alpha val="30000"/>
                    </a:srgbClr>
                  </a:outerShdw>
                </a:effectLst>
                <a:latin typeface="Georgia" pitchFamily="18" charset="0"/>
                <a:ea typeface="+mj-ea"/>
                <a:cs typeface="+mj-cs"/>
              </a:rPr>
              <a:t> </a:t>
            </a:r>
            <a:r>
              <a:rPr lang="en-US" sz="2400" b="1" dirty="0">
                <a:solidFill>
                  <a:srgbClr val="0A6A94"/>
                </a:solidFill>
                <a:effectLst>
                  <a:outerShdw blurRad="50000" dist="30000" dir="5400000" algn="tl" rotWithShape="0">
                    <a:srgbClr val="000000">
                      <a:alpha val="30000"/>
                    </a:srgbClr>
                  </a:outerShdw>
                </a:effectLst>
                <a:latin typeface="Georgia" pitchFamily="18" charset="0"/>
              </a:rPr>
              <a:t>Implemented in 2017-2018 </a:t>
            </a:r>
            <a:endParaRPr lang="en-US" sz="2400" b="1" dirty="0">
              <a:solidFill>
                <a:srgbClr val="0A6A94"/>
              </a:solidFill>
              <a:latin typeface="Georgia" pitchFamily="18" charset="0"/>
            </a:endParaRPr>
          </a:p>
        </p:txBody>
      </p:sp>
      <p:sp>
        <p:nvSpPr>
          <p:cNvPr id="3" name="Content Placeholder 2"/>
          <p:cNvSpPr>
            <a:spLocks noGrp="1"/>
          </p:cNvSpPr>
          <p:nvPr>
            <p:ph idx="1"/>
          </p:nvPr>
        </p:nvSpPr>
        <p:spPr>
          <a:xfrm>
            <a:off x="188495" y="2819400"/>
            <a:ext cx="2514600" cy="3200400"/>
          </a:xfrm>
        </p:spPr>
        <p:txBody>
          <a:bodyPr anchor="ctr" anchorCtr="0">
            <a:normAutofit/>
          </a:bodyPr>
          <a:lstStyle/>
          <a:p>
            <a:pPr marL="0" indent="0" algn="ctr">
              <a:buNone/>
            </a:pPr>
            <a:r>
              <a:rPr lang="en-US" dirty="0">
                <a:solidFill>
                  <a:srgbClr val="6D6D6D"/>
                </a:solidFill>
                <a:ea typeface="Century Gothic"/>
                <a:cs typeface="Century Gothic"/>
                <a:sym typeface="Century Gothic"/>
              </a:rPr>
              <a:t>Students visited with local members of the community who talked about their heritage and traditions in the countries they come from.</a:t>
            </a: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sp>
        <p:nvSpPr>
          <p:cNvPr id="8" name="Rectangle 7">
            <a:extLst>
              <a:ext uri="{FF2B5EF4-FFF2-40B4-BE49-F238E27FC236}">
                <a16:creationId xmlns:a16="http://schemas.microsoft.com/office/drawing/2014/main" id="{B47391B3-5B09-4376-8256-39C0F4100FB4}"/>
              </a:ext>
            </a:extLst>
          </p:cNvPr>
          <p:cNvSpPr/>
          <p:nvPr/>
        </p:nvSpPr>
        <p:spPr>
          <a:xfrm>
            <a:off x="2601780" y="5483911"/>
            <a:ext cx="6353725" cy="923330"/>
          </a:xfrm>
          <a:prstGeom prst="rect">
            <a:avLst/>
          </a:prstGeom>
        </p:spPr>
        <p:txBody>
          <a:bodyPr wrap="square">
            <a:spAutoFit/>
          </a:bodyPr>
          <a:lstStyle/>
          <a:p>
            <a:pPr algn="ctr"/>
            <a:r>
              <a:rPr lang="en-US" dirty="0"/>
              <a:t>Mr. Shah speaking to the class about growing up in India, his family an countries traditions and the Celebration of Diwali, The Festival of Lights.</a:t>
            </a:r>
          </a:p>
        </p:txBody>
      </p:sp>
      <p:pic>
        <p:nvPicPr>
          <p:cNvPr id="12" name="Picture 11">
            <a:extLst>
              <a:ext uri="{FF2B5EF4-FFF2-40B4-BE49-F238E27FC236}">
                <a16:creationId xmlns:a16="http://schemas.microsoft.com/office/drawing/2014/main" id="{61413378-C12D-4ABD-ADC5-F6C52FBA14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1780" y="2819400"/>
            <a:ext cx="2019300" cy="1346200"/>
          </a:xfrm>
          <a:prstGeom prst="rect">
            <a:avLst/>
          </a:prstGeom>
        </p:spPr>
      </p:pic>
      <p:pic>
        <p:nvPicPr>
          <p:cNvPr id="15" name="Picture 14">
            <a:extLst>
              <a:ext uri="{FF2B5EF4-FFF2-40B4-BE49-F238E27FC236}">
                <a16:creationId xmlns:a16="http://schemas.microsoft.com/office/drawing/2014/main" id="{980A1806-8E11-4E47-8852-39BC62F0A15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6465926" y="3243585"/>
            <a:ext cx="2545107" cy="16967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a:extLst>
              <a:ext uri="{FF2B5EF4-FFF2-40B4-BE49-F238E27FC236}">
                <a16:creationId xmlns:a16="http://schemas.microsoft.com/office/drawing/2014/main" id="{AFA4E29C-DB8C-4E40-8364-1798831FBA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86" t="13158" r="3772"/>
          <a:stretch/>
        </p:blipFill>
        <p:spPr>
          <a:xfrm>
            <a:off x="4745946" y="2819400"/>
            <a:ext cx="2019300" cy="1346200"/>
          </a:xfrm>
          <a:prstGeom prst="rect">
            <a:avLst/>
          </a:prstGeom>
        </p:spPr>
      </p:pic>
      <p:pic>
        <p:nvPicPr>
          <p:cNvPr id="17" name="Picture 16">
            <a:extLst>
              <a:ext uri="{FF2B5EF4-FFF2-40B4-BE49-F238E27FC236}">
                <a16:creationId xmlns:a16="http://schemas.microsoft.com/office/drawing/2014/main" id="{5EE1E7E0-5EAF-487A-A810-25C8505D7D1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54"/>
          <a:stretch/>
        </p:blipFill>
        <p:spPr>
          <a:xfrm>
            <a:off x="3772368" y="4018305"/>
            <a:ext cx="1735524" cy="134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297876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94360" y="1600200"/>
            <a:ext cx="4739640" cy="838200"/>
          </a:xfrm>
        </p:spPr>
        <p:txBody>
          <a:bodyPr>
            <a:norm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N</a:t>
            </a:r>
            <a:r>
              <a:rPr kumimoji="0" lang="en-US" sz="2400" b="1" kern="1200" dirty="0">
                <a:solidFill>
                  <a:schemeClr val="bg2">
                    <a:lumMod val="50000"/>
                  </a:schemeClr>
                </a:solidFill>
                <a:effectLst>
                  <a:outerShdw blurRad="50000" dist="30000" dir="5400000" algn="tl" rotWithShape="0">
                    <a:srgbClr val="000000">
                      <a:alpha val="30000"/>
                    </a:srgbClr>
                  </a:outerShdw>
                </a:effectLst>
                <a:latin typeface="Georgia" pitchFamily="18" charset="0"/>
              </a:rPr>
              <a:t>eeds Assessment Data</a:t>
            </a:r>
            <a:endParaRPr lang="en-US" sz="2400" b="1" dirty="0">
              <a:solidFill>
                <a:schemeClr val="bg2">
                  <a:lumMod val="50000"/>
                </a:schemeClr>
              </a:solidFill>
              <a:latin typeface="Georgia" pitchFamily="18" charset="0"/>
            </a:endParaRP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pic>
        <p:nvPicPr>
          <p:cNvPr id="4" name="Picture 3">
            <a:extLst>
              <a:ext uri="{FF2B5EF4-FFF2-40B4-BE49-F238E27FC236}">
                <a16:creationId xmlns:a16="http://schemas.microsoft.com/office/drawing/2014/main" id="{0F1451CE-00EC-41E5-9081-32046E98D79D}"/>
              </a:ext>
            </a:extLst>
          </p:cNvPr>
          <p:cNvPicPr>
            <a:picLocks noChangeAspect="1"/>
          </p:cNvPicPr>
          <p:nvPr/>
        </p:nvPicPr>
        <p:blipFill rotWithShape="1">
          <a:blip r:embed="rId4"/>
          <a:srcRect l="45000" t="14445" r="28334" b="11482"/>
          <a:stretch/>
        </p:blipFill>
        <p:spPr>
          <a:xfrm>
            <a:off x="838200" y="2286000"/>
            <a:ext cx="2438400" cy="3810000"/>
          </a:xfrm>
          <a:prstGeom prst="rect">
            <a:avLst/>
          </a:prstGeom>
        </p:spPr>
      </p:pic>
      <p:pic>
        <p:nvPicPr>
          <p:cNvPr id="6" name="Picture 5">
            <a:extLst>
              <a:ext uri="{FF2B5EF4-FFF2-40B4-BE49-F238E27FC236}">
                <a16:creationId xmlns:a16="http://schemas.microsoft.com/office/drawing/2014/main" id="{9356CE70-4F23-4CF3-A4B4-4C81D1391D9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1400" y="2362200"/>
            <a:ext cx="2362200" cy="1771650"/>
          </a:xfrm>
          <a:prstGeom prst="rect">
            <a:avLst/>
          </a:prstGeom>
        </p:spPr>
      </p:pic>
      <p:pic>
        <p:nvPicPr>
          <p:cNvPr id="8" name="Picture 7">
            <a:extLst>
              <a:ext uri="{FF2B5EF4-FFF2-40B4-BE49-F238E27FC236}">
                <a16:creationId xmlns:a16="http://schemas.microsoft.com/office/drawing/2014/main" id="{0702A435-D543-44FE-8D68-A6FEFBB560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2369713"/>
            <a:ext cx="2362200" cy="1771650"/>
          </a:xfrm>
          <a:prstGeom prst="rect">
            <a:avLst/>
          </a:prstGeom>
        </p:spPr>
      </p:pic>
      <p:pic>
        <p:nvPicPr>
          <p:cNvPr id="10" name="Picture 9">
            <a:extLst>
              <a:ext uri="{FF2B5EF4-FFF2-40B4-BE49-F238E27FC236}">
                <a16:creationId xmlns:a16="http://schemas.microsoft.com/office/drawing/2014/main" id="{854DF41E-5324-431C-9A8C-7331D2A036C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81400" y="4267200"/>
            <a:ext cx="2362200" cy="1771650"/>
          </a:xfrm>
          <a:prstGeom prst="rect">
            <a:avLst/>
          </a:prstGeom>
        </p:spPr>
      </p:pic>
      <p:sp>
        <p:nvSpPr>
          <p:cNvPr id="11" name="TextBox 10">
            <a:extLst>
              <a:ext uri="{FF2B5EF4-FFF2-40B4-BE49-F238E27FC236}">
                <a16:creationId xmlns:a16="http://schemas.microsoft.com/office/drawing/2014/main" id="{ACEAA38B-3217-4633-9D6D-4A41DB3A959C}"/>
              </a:ext>
            </a:extLst>
          </p:cNvPr>
          <p:cNvSpPr txBox="1"/>
          <p:nvPr/>
        </p:nvSpPr>
        <p:spPr>
          <a:xfrm>
            <a:off x="6096000" y="4229695"/>
            <a:ext cx="2362200" cy="923330"/>
          </a:xfrm>
          <a:prstGeom prst="rect">
            <a:avLst/>
          </a:prstGeom>
          <a:noFill/>
        </p:spPr>
        <p:txBody>
          <a:bodyPr wrap="square" rtlCol="0">
            <a:spAutoFit/>
          </a:bodyPr>
          <a:lstStyle/>
          <a:p>
            <a:pPr algn="ctr"/>
            <a:r>
              <a:rPr lang="en-US" dirty="0"/>
              <a:t>SAC going over the results of the survey.</a:t>
            </a:r>
          </a:p>
        </p:txBody>
      </p:sp>
    </p:spTree>
    <p:extLst>
      <p:ext uri="{BB962C8B-B14F-4D97-AF65-F5344CB8AC3E}">
        <p14:creationId xmlns:p14="http://schemas.microsoft.com/office/powerpoint/2010/main" val="9501855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1836" y="2133600"/>
            <a:ext cx="8305800" cy="1066800"/>
          </a:xfrm>
        </p:spPr>
        <p:txBody>
          <a:bodyPr>
            <a:noAutofit/>
          </a:bodyPr>
          <a:lstStyle/>
          <a:p>
            <a:pPr marL="0" marR="0" indent="0" algn="ctr" defTabSz="914400" rtl="0" eaLnBrk="1" fontAlgn="auto" latinLnBrk="0" hangingPunct="1">
              <a:lnSpc>
                <a:spcPct val="100000"/>
              </a:lnSpc>
              <a:spcBef>
                <a:spcPct val="0"/>
              </a:spcBef>
              <a:spcAft>
                <a:spcPts val="0"/>
              </a:spcAft>
              <a:buClrTx/>
              <a:buSzTx/>
              <a:buFontTx/>
              <a:buNone/>
              <a:tabLst/>
              <a:defRPr/>
            </a:pP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t>School Staff and SAC Members Trained </a:t>
            </a:r>
            <a:b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b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t>on Collaborative Partnering and </a:t>
            </a:r>
            <a:b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br>
            <a:r>
              <a:rPr kumimoji="0" lang="en-US" sz="2400" b="1" kern="1200" dirty="0">
                <a:solidFill>
                  <a:srgbClr val="0A6A94"/>
                </a:solidFill>
                <a:effectLst>
                  <a:outerShdw blurRad="50000" dist="30000" dir="5400000" algn="tl" rotWithShape="0">
                    <a:srgbClr val="000000">
                      <a:alpha val="30000"/>
                    </a:srgbClr>
                  </a:outerShdw>
                </a:effectLst>
                <a:latin typeface="Georgia" pitchFamily="18" charset="0"/>
              </a:rPr>
              <a:t>Shared Decision-making</a:t>
            </a:r>
            <a:endParaRPr lang="en-US" sz="2400" b="1" dirty="0">
              <a:solidFill>
                <a:srgbClr val="0A6A94"/>
              </a:solidFill>
              <a:latin typeface="Georgia" pitchFamily="18" charset="0"/>
            </a:endParaRPr>
          </a:p>
        </p:txBody>
      </p:sp>
      <p:sp>
        <p:nvSpPr>
          <p:cNvPr id="5" name="Rectangle 4"/>
          <p:cNvSpPr/>
          <p:nvPr/>
        </p:nvSpPr>
        <p:spPr>
          <a:xfrm>
            <a:off x="6705600" y="262121"/>
            <a:ext cx="1970411" cy="1200329"/>
          </a:xfrm>
          <a:prstGeom prst="rect">
            <a:avLst/>
          </a:prstGeom>
        </p:spPr>
        <p:txBody>
          <a:bodyPr wrap="none">
            <a:spAutoFit/>
          </a:bodyPr>
          <a:lstStyle/>
          <a:p>
            <a:r>
              <a:rPr lang="en-US" sz="2400" b="1" dirty="0">
                <a:solidFill>
                  <a:schemeClr val="bg1"/>
                </a:solidFill>
                <a:effectLst>
                  <a:outerShdw blurRad="50000" dist="30000" dir="5400000" algn="tl" rotWithShape="0">
                    <a:srgbClr val="000000">
                      <a:alpha val="30000"/>
                    </a:srgbClr>
                  </a:outerShdw>
                </a:effectLst>
                <a:latin typeface="Georgia" pitchFamily="18" charset="0"/>
              </a:rPr>
              <a:t>SCHOOL </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ADVISORY</a:t>
            </a:r>
          </a:p>
          <a:p>
            <a:r>
              <a:rPr lang="en-US" sz="2400" b="1" dirty="0">
                <a:solidFill>
                  <a:schemeClr val="bg1"/>
                </a:solidFill>
                <a:effectLst>
                  <a:outerShdw blurRad="50000" dist="30000" dir="5400000" algn="tl" rotWithShape="0">
                    <a:srgbClr val="000000">
                      <a:alpha val="30000"/>
                    </a:srgbClr>
                  </a:outerShdw>
                </a:effectLst>
                <a:latin typeface="Georgia" pitchFamily="18" charset="0"/>
              </a:rPr>
              <a:t>COUNCIL </a:t>
            </a:r>
            <a:endParaRPr lang="en-US" sz="2400" dirty="0">
              <a:solidFill>
                <a:schemeClr val="bg1"/>
              </a:solidFill>
            </a:endParaRPr>
          </a:p>
        </p:txBody>
      </p:sp>
      <p:sp>
        <p:nvSpPr>
          <p:cNvPr id="6" name="Shape 570">
            <a:extLst>
              <a:ext uri="{FF2B5EF4-FFF2-40B4-BE49-F238E27FC236}">
                <a16:creationId xmlns:a16="http://schemas.microsoft.com/office/drawing/2014/main" id="{6B63F43F-E64A-4C50-82D1-00F9FBB69B8D}"/>
              </a:ext>
            </a:extLst>
          </p:cNvPr>
          <p:cNvSpPr txBox="1">
            <a:spLocks noGrp="1"/>
          </p:cNvSpPr>
          <p:nvPr>
            <p:ph idx="1"/>
          </p:nvPr>
        </p:nvSpPr>
        <p:spPr>
          <a:xfrm>
            <a:off x="5486400" y="3429000"/>
            <a:ext cx="3189611" cy="2743200"/>
          </a:xfrm>
          <a:prstGeom prst="rect">
            <a:avLst/>
          </a:prstGeom>
          <a:noFill/>
          <a:ln>
            <a:noFill/>
          </a:ln>
        </p:spPr>
        <p:txBody>
          <a:bodyPr lIns="91425" tIns="45700" rIns="91425" bIns="45700" anchor="t" anchorCtr="0">
            <a:noAutofit/>
          </a:bodyPr>
          <a:lstStyle/>
          <a:p>
            <a:pPr indent="-228600" algn="ctr">
              <a:spcBef>
                <a:spcPts val="0"/>
              </a:spcBef>
              <a:buNone/>
            </a:pPr>
            <a:r>
              <a:rPr lang="en-US" dirty="0"/>
              <a:t>SAC uses its By-laws and Robert’s Rules of order to make decisions.  SAC reviews the by-laws annually and votes on any recommended changes.</a:t>
            </a:r>
          </a:p>
        </p:txBody>
      </p:sp>
      <p:pic>
        <p:nvPicPr>
          <p:cNvPr id="7" name="Picture 6">
            <a:extLst>
              <a:ext uri="{FF2B5EF4-FFF2-40B4-BE49-F238E27FC236}">
                <a16:creationId xmlns:a16="http://schemas.microsoft.com/office/drawing/2014/main" id="{0A22A8C7-567D-468C-84B4-CC80E682B6B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111"/>
          <a:stretch/>
        </p:blipFill>
        <p:spPr>
          <a:xfrm>
            <a:off x="183077" y="3429000"/>
            <a:ext cx="5309419" cy="2743200"/>
          </a:xfrm>
          <a:prstGeom prst="rect">
            <a:avLst/>
          </a:prstGeom>
        </p:spPr>
      </p:pic>
    </p:spTree>
    <p:extLst>
      <p:ext uri="{BB962C8B-B14F-4D97-AF65-F5344CB8AC3E}">
        <p14:creationId xmlns:p14="http://schemas.microsoft.com/office/powerpoint/2010/main" val="5372970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165350"/>
            <a:ext cx="9144000" cy="1066800"/>
          </a:xfrm>
        </p:spPr>
        <p:txBody>
          <a:bodyPr>
            <a:normAutofit fontScale="90000"/>
          </a:bodyPr>
          <a:lstStyle/>
          <a:p>
            <a:pPr marL="0" marR="0" indent="0" algn="ctr" defTabSz="914400" rtl="0" eaLnBrk="1" fontAlgn="auto" latinLnBrk="0" hangingPunct="1">
              <a:lnSpc>
                <a:spcPct val="100000"/>
              </a:lnSpc>
              <a:spcBef>
                <a:spcPct val="0"/>
              </a:spcBef>
              <a:spcAft>
                <a:spcPts val="0"/>
              </a:spcAft>
              <a:buClrTx/>
              <a:buSzTx/>
              <a:buFontTx/>
              <a:buNone/>
              <a:tabLst/>
              <a:defRPr/>
            </a:pPr>
            <a:r>
              <a:rPr kumimoji="0" lang="en-US" kern="1200" dirty="0">
                <a:solidFill>
                  <a:schemeClr val="bg2">
                    <a:lumMod val="50000"/>
                  </a:schemeClr>
                </a:solidFill>
                <a:effectLst>
                  <a:outerShdw blurRad="50000" dist="30000" dir="5400000" algn="tl" rotWithShape="0">
                    <a:srgbClr val="000000">
                      <a:alpha val="30000"/>
                    </a:srgbClr>
                  </a:outerShdw>
                </a:effectLst>
                <a:latin typeface="Georgia" pitchFamily="18" charset="0"/>
                <a:ea typeface="+mj-ea"/>
                <a:cs typeface="+mj-cs"/>
              </a:rPr>
              <a:t>Thank</a:t>
            </a:r>
            <a:r>
              <a:rPr kumimoji="0" lang="en-US" kern="1200" baseline="0" dirty="0">
                <a:solidFill>
                  <a:schemeClr val="bg2">
                    <a:lumMod val="50000"/>
                  </a:schemeClr>
                </a:solidFill>
                <a:effectLst>
                  <a:outerShdw blurRad="50000" dist="30000" dir="5400000" algn="tl" rotWithShape="0">
                    <a:srgbClr val="000000">
                      <a:alpha val="30000"/>
                    </a:srgbClr>
                  </a:outerShdw>
                </a:effectLst>
                <a:latin typeface="Georgia" pitchFamily="18" charset="0"/>
              </a:rPr>
              <a:t> You for Previewing Our </a:t>
            </a:r>
            <a:br>
              <a:rPr kumimoji="0" lang="en-US" kern="1200" baseline="0" dirty="0">
                <a:solidFill>
                  <a:schemeClr val="bg2">
                    <a:lumMod val="50000"/>
                  </a:schemeClr>
                </a:solidFill>
                <a:effectLst>
                  <a:outerShdw blurRad="50000" dist="30000" dir="5400000" algn="tl" rotWithShape="0">
                    <a:srgbClr val="000000">
                      <a:alpha val="30000"/>
                    </a:srgbClr>
                  </a:outerShdw>
                </a:effectLst>
                <a:latin typeface="Georgia" pitchFamily="18" charset="0"/>
              </a:rPr>
            </a:br>
            <a:r>
              <a:rPr kumimoji="0" lang="en-US" kern="1200" baseline="0" dirty="0">
                <a:solidFill>
                  <a:schemeClr val="bg2">
                    <a:lumMod val="50000"/>
                  </a:schemeClr>
                </a:solidFill>
                <a:effectLst>
                  <a:outerShdw blurRad="50000" dist="30000" dir="5400000" algn="tl" rotWithShape="0">
                    <a:srgbClr val="000000">
                      <a:alpha val="30000"/>
                    </a:srgbClr>
                  </a:outerShdw>
                </a:effectLst>
                <a:latin typeface="Georgia" pitchFamily="18" charset="0"/>
              </a:rPr>
              <a:t>Five Star School Portfolio</a:t>
            </a:r>
            <a:endParaRPr lang="en-US" dirty="0">
              <a:solidFill>
                <a:schemeClr val="bg2">
                  <a:lumMod val="50000"/>
                </a:schemeClr>
              </a:solidFill>
              <a:latin typeface="Georgia" pitchFamily="18" charset="0"/>
            </a:endParaRPr>
          </a:p>
        </p:txBody>
      </p:sp>
      <p:sp>
        <p:nvSpPr>
          <p:cNvPr id="4" name="Title 1"/>
          <p:cNvSpPr txBox="1">
            <a:spLocks/>
          </p:cNvSpPr>
          <p:nvPr/>
        </p:nvSpPr>
        <p:spPr bwMode="auto">
          <a:xfrm>
            <a:off x="-35169" y="3511034"/>
            <a:ext cx="9144000" cy="838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000" b="0" i="1" u="none" strike="noStrike" kern="1200" cap="none" spc="0" normalizeH="0" baseline="0" noProof="0" dirty="0">
                <a:ln>
                  <a:noFill/>
                </a:ln>
                <a:solidFill>
                  <a:schemeClr val="accent6">
                    <a:lumMod val="75000"/>
                  </a:schemeClr>
                </a:solidFill>
                <a:effectLst>
                  <a:outerShdw blurRad="50000" dist="30000" dir="5400000" algn="tl" rotWithShape="0">
                    <a:srgbClr val="000000">
                      <a:alpha val="30000"/>
                    </a:srgbClr>
                  </a:outerShdw>
                </a:effectLst>
                <a:uLnTx/>
                <a:uFillTx/>
                <a:latin typeface="Georgia" pitchFamily="18" charset="0"/>
                <a:ea typeface="+mj-ea"/>
                <a:cs typeface="+mj-cs"/>
              </a:rPr>
              <a:t>Contact us </a:t>
            </a:r>
            <a:r>
              <a:rPr lang="en-US" sz="2000" i="1" dirty="0">
                <a:solidFill>
                  <a:schemeClr val="accent6">
                    <a:lumMod val="75000"/>
                  </a:schemeClr>
                </a:solidFill>
                <a:effectLst>
                  <a:outerShdw blurRad="50000" dist="30000" dir="5400000" algn="tl" rotWithShape="0">
                    <a:srgbClr val="000000">
                      <a:alpha val="30000"/>
                    </a:srgbClr>
                  </a:outerShdw>
                </a:effectLst>
                <a:latin typeface="Georgia" pitchFamily="18" charset="0"/>
                <a:ea typeface="+mj-ea"/>
                <a:cs typeface="+mj-cs"/>
              </a:rPr>
              <a:t>to </a:t>
            </a:r>
            <a:r>
              <a:rPr kumimoji="0" lang="en-US" sz="2000" b="0" i="1" u="none" strike="noStrike" kern="1200" cap="none" spc="0" normalizeH="0" baseline="0" noProof="0" dirty="0">
                <a:ln>
                  <a:noFill/>
                </a:ln>
                <a:solidFill>
                  <a:schemeClr val="accent6">
                    <a:lumMod val="75000"/>
                  </a:schemeClr>
                </a:solidFill>
                <a:effectLst>
                  <a:outerShdw blurRad="50000" dist="30000" dir="5400000" algn="tl" rotWithShape="0">
                    <a:srgbClr val="000000">
                      <a:alpha val="30000"/>
                    </a:srgbClr>
                  </a:outerShdw>
                </a:effectLst>
                <a:uLnTx/>
                <a:uFillTx/>
                <a:latin typeface="Georgia" pitchFamily="18" charset="0"/>
                <a:ea typeface="+mj-ea"/>
                <a:cs typeface="+mj-cs"/>
              </a:rPr>
              <a:t>participate in our </a:t>
            </a:r>
          </a:p>
          <a:p>
            <a:pPr marL="0" marR="0" lvl="0" indent="0" algn="ctr" defTabSz="914400" rtl="0" eaLnBrk="1" fontAlgn="auto" latinLnBrk="0" hangingPunct="1">
              <a:lnSpc>
                <a:spcPct val="100000"/>
              </a:lnSpc>
              <a:spcBef>
                <a:spcPct val="0"/>
              </a:spcBef>
              <a:spcAft>
                <a:spcPts val="0"/>
              </a:spcAft>
              <a:buClrTx/>
              <a:buSzTx/>
              <a:buFontTx/>
              <a:buNone/>
              <a:tabLst/>
              <a:defRPr/>
            </a:pPr>
            <a:r>
              <a:rPr lang="en-US" sz="2000" i="1" dirty="0">
                <a:solidFill>
                  <a:schemeClr val="accent6">
                    <a:lumMod val="75000"/>
                  </a:schemeClr>
                </a:solidFill>
                <a:effectLst>
                  <a:outerShdw blurRad="50000" dist="30000" dir="5400000" algn="tl" rotWithShape="0">
                    <a:srgbClr val="000000">
                      <a:alpha val="30000"/>
                    </a:srgbClr>
                  </a:outerShdw>
                </a:effectLst>
                <a:latin typeface="Georgia" pitchFamily="18" charset="0"/>
                <a:ea typeface="+mj-ea"/>
                <a:cs typeface="+mj-cs"/>
              </a:rPr>
              <a:t>community</a:t>
            </a:r>
            <a:r>
              <a:rPr kumimoji="0" lang="en-US" sz="2000" b="0" i="1" u="none" strike="noStrike" kern="1200" cap="none" spc="0" normalizeH="0" baseline="0" noProof="0" dirty="0">
                <a:ln>
                  <a:noFill/>
                </a:ln>
                <a:solidFill>
                  <a:schemeClr val="accent6">
                    <a:lumMod val="75000"/>
                  </a:schemeClr>
                </a:solidFill>
                <a:effectLst>
                  <a:outerShdw blurRad="50000" dist="30000" dir="5400000" algn="tl" rotWithShape="0">
                    <a:srgbClr val="000000">
                      <a:alpha val="30000"/>
                    </a:srgbClr>
                  </a:outerShdw>
                </a:effectLst>
                <a:uLnTx/>
                <a:uFillTx/>
                <a:latin typeface="Georgia" pitchFamily="18" charset="0"/>
                <a:ea typeface="+mj-ea"/>
                <a:cs typeface="+mj-cs"/>
              </a:rPr>
              <a:t> involvement</a:t>
            </a:r>
            <a:r>
              <a:rPr kumimoji="0" lang="en-US" sz="2000" b="0" i="1" u="none" strike="noStrike" kern="1200" cap="none" spc="0" normalizeH="0" noProof="0" dirty="0">
                <a:ln>
                  <a:noFill/>
                </a:ln>
                <a:solidFill>
                  <a:schemeClr val="accent6">
                    <a:lumMod val="75000"/>
                  </a:schemeClr>
                </a:solidFill>
                <a:effectLst>
                  <a:outerShdw blurRad="50000" dist="30000" dir="5400000" algn="tl" rotWithShape="0">
                    <a:srgbClr val="000000">
                      <a:alpha val="30000"/>
                    </a:srgbClr>
                  </a:outerShdw>
                </a:effectLst>
                <a:uLnTx/>
                <a:uFillTx/>
                <a:latin typeface="Georgia" pitchFamily="18" charset="0"/>
                <a:ea typeface="+mj-ea"/>
                <a:cs typeface="+mj-cs"/>
              </a:rPr>
              <a:t> programs</a:t>
            </a:r>
            <a:endParaRPr kumimoji="0" lang="en-US" sz="3600" b="0" i="1" u="none" strike="noStrike" kern="0" cap="none" spc="0" normalizeH="0" baseline="0" noProof="0" dirty="0">
              <a:ln>
                <a:noFill/>
              </a:ln>
              <a:solidFill>
                <a:schemeClr val="accent6">
                  <a:lumMod val="75000"/>
                </a:schemeClr>
              </a:solidFill>
              <a:effectLst/>
              <a:uLnTx/>
              <a:uFillTx/>
              <a:latin typeface="Georgia" pitchFamily="18" charset="0"/>
              <a:ea typeface="+mj-ea"/>
              <a:cs typeface="+mj-cs"/>
            </a:endParaRPr>
          </a:p>
        </p:txBody>
      </p:sp>
      <p:sp>
        <p:nvSpPr>
          <p:cNvPr id="5" name="Title 1"/>
          <p:cNvSpPr txBox="1">
            <a:spLocks/>
          </p:cNvSpPr>
          <p:nvPr/>
        </p:nvSpPr>
        <p:spPr bwMode="auto">
          <a:xfrm>
            <a:off x="2146" y="4431268"/>
            <a:ext cx="9144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algn="ctr"/>
            <a:r>
              <a:rPr lang="en-US" sz="2800" i="1" dirty="0">
                <a:solidFill>
                  <a:schemeClr val="accent2">
                    <a:lumMod val="75000"/>
                  </a:schemeClr>
                </a:solidFill>
                <a:effectLst>
                  <a:outerShdw blurRad="50000" dist="30000" dir="5400000" algn="tl" rotWithShape="0">
                    <a:srgbClr val="000000">
                      <a:alpha val="30000"/>
                    </a:srgbClr>
                  </a:outerShdw>
                </a:effectLst>
                <a:latin typeface="Georgia" pitchFamily="18" charset="0"/>
                <a:ea typeface="+mj-ea"/>
                <a:cs typeface="+mj-cs"/>
              </a:rPr>
              <a:t>3900 Beech Tree Drive, Orlando, FL 32835-2501</a:t>
            </a:r>
          </a:p>
          <a:p>
            <a:pPr algn="ctr"/>
            <a:r>
              <a:rPr lang="en-US" sz="2800" i="1" dirty="0">
                <a:solidFill>
                  <a:schemeClr val="accent2">
                    <a:lumMod val="75000"/>
                  </a:schemeClr>
                </a:solidFill>
                <a:effectLst>
                  <a:outerShdw blurRad="50000" dist="30000" dir="5400000" algn="tl" rotWithShape="0">
                    <a:srgbClr val="000000">
                      <a:alpha val="30000"/>
                    </a:srgbClr>
                  </a:outerShdw>
                </a:effectLst>
                <a:latin typeface="Georgia" pitchFamily="18" charset="0"/>
                <a:ea typeface="+mj-ea"/>
                <a:cs typeface="+mj-cs"/>
              </a:rPr>
              <a:t>Phone 407-296-5100</a:t>
            </a:r>
          </a:p>
        </p:txBody>
      </p:sp>
      <p:sp>
        <p:nvSpPr>
          <p:cNvPr id="11" name="Rectangle 10"/>
          <p:cNvSpPr/>
          <p:nvPr/>
        </p:nvSpPr>
        <p:spPr>
          <a:xfrm>
            <a:off x="152400" y="5797034"/>
            <a:ext cx="8686799" cy="369332"/>
          </a:xfrm>
          <a:prstGeom prst="rect">
            <a:avLst/>
          </a:prstGeom>
        </p:spPr>
        <p:txBody>
          <a:bodyPr wrap="square">
            <a:spAutoFit/>
          </a:bodyPr>
          <a:lstStyle/>
          <a:p>
            <a:pPr lvl="0" algn="ctr" fontAlgn="auto">
              <a:spcAft>
                <a:spcPts val="0"/>
              </a:spcAft>
              <a:defRPr/>
            </a:pPr>
            <a:r>
              <a:rPr lang="en-US" i="1" dirty="0">
                <a:solidFill>
                  <a:schemeClr val="tx2">
                    <a:satMod val="130000"/>
                  </a:schemeClr>
                </a:solidFill>
                <a:effectLst>
                  <a:outerShdw blurRad="50000" dist="30000" dir="5400000" algn="tl" rotWithShape="0">
                    <a:srgbClr val="000000">
                      <a:alpha val="30000"/>
                    </a:srgbClr>
                  </a:outerShdw>
                </a:effectLst>
                <a:latin typeface="Georgia" pitchFamily="18" charset="0"/>
              </a:rPr>
              <a:t>Five Star School Portfolio Created by Karen DePriest</a:t>
            </a:r>
            <a:endParaRPr lang="en-US" i="1" kern="0" dirty="0">
              <a:solidFill>
                <a:schemeClr val="accent2">
                  <a:lumMod val="75000"/>
                </a:schemeClr>
              </a:solidFill>
              <a:latin typeface="Georgia" pitchFamily="18" charset="0"/>
            </a:endParaRPr>
          </a:p>
        </p:txBody>
      </p:sp>
      <p:sp>
        <p:nvSpPr>
          <p:cNvPr id="6" name="Rectangle 5"/>
          <p:cNvSpPr/>
          <p:nvPr/>
        </p:nvSpPr>
        <p:spPr>
          <a:xfrm>
            <a:off x="650631" y="6248400"/>
            <a:ext cx="7772400" cy="246221"/>
          </a:xfrm>
          <a:prstGeom prst="rect">
            <a:avLst/>
          </a:prstGeom>
        </p:spPr>
        <p:txBody>
          <a:bodyPr wrap="square">
            <a:spAutoFit/>
          </a:bodyPr>
          <a:lstStyle/>
          <a:p>
            <a:pPr lvl="0" algn="ctr" fontAlgn="auto">
              <a:spcAft>
                <a:spcPts val="0"/>
              </a:spcAft>
              <a:defRPr/>
            </a:pPr>
            <a:r>
              <a:rPr lang="en-US" sz="1000" i="1" dirty="0">
                <a:solidFill>
                  <a:schemeClr val="tx2">
                    <a:satMod val="130000"/>
                  </a:schemeClr>
                </a:solidFill>
                <a:latin typeface="Georgia" pitchFamily="18" charset="0"/>
              </a:rPr>
              <a:t>Graphics provided Kim Boulnois, OCPS Graphic Artist</a:t>
            </a:r>
            <a:endParaRPr lang="en-US" sz="1000" i="1" kern="0" dirty="0">
              <a:solidFill>
                <a:schemeClr val="accent2">
                  <a:lumMod val="75000"/>
                </a:schemeClr>
              </a:solidFill>
              <a:latin typeface="Georgia" pitchFamily="18" charset="0"/>
            </a:endParaRPr>
          </a:p>
        </p:txBody>
      </p:sp>
    </p:spTree>
    <p:extLst>
      <p:ext uri="{BB962C8B-B14F-4D97-AF65-F5344CB8AC3E}">
        <p14:creationId xmlns:p14="http://schemas.microsoft.com/office/powerpoint/2010/main" val="42068806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725769"/>
            <a:ext cx="3521466" cy="762000"/>
          </a:xfrm>
        </p:spPr>
        <p:txBody>
          <a:bodyPr>
            <a:normAutofit/>
          </a:body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OCPS Counselor of the Year</a:t>
            </a:r>
            <a:r>
              <a:rPr lang="en-US" sz="2400" dirty="0">
                <a:solidFill>
                  <a:schemeClr val="accent6">
                    <a:lumMod val="75000"/>
                  </a:schemeClr>
                </a:solidFill>
                <a:effectLst>
                  <a:outerShdw blurRad="38100" dist="38100" dir="2700000" algn="tl">
                    <a:srgbClr val="000000">
                      <a:alpha val="43137"/>
                    </a:srgbClr>
                  </a:outerShdw>
                </a:effectLst>
                <a:latin typeface="Georgia" pitchFamily="18" charset="0"/>
              </a:rPr>
              <a:t> </a:t>
            </a:r>
          </a:p>
        </p:txBody>
      </p:sp>
      <p:sp>
        <p:nvSpPr>
          <p:cNvPr id="3" name="Title 1"/>
          <p:cNvSpPr txBox="1">
            <a:spLocks/>
          </p:cNvSpPr>
          <p:nvPr/>
        </p:nvSpPr>
        <p:spPr bwMode="auto">
          <a:xfrm>
            <a:off x="1219200" y="5039139"/>
            <a:ext cx="2286000" cy="609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effectLst/>
              <a:uLnTx/>
              <a:uFillTx/>
              <a:latin typeface="Georgia" pitchFamily="18" charset="0"/>
              <a:ea typeface="+mj-ea"/>
              <a:cs typeface="+mj-cs"/>
            </a:endParaRPr>
          </a:p>
        </p:txBody>
      </p:sp>
      <p:sp>
        <p:nvSpPr>
          <p:cNvPr id="4" name="Title 1"/>
          <p:cNvSpPr txBox="1">
            <a:spLocks/>
          </p:cNvSpPr>
          <p:nvPr/>
        </p:nvSpPr>
        <p:spPr bwMode="auto">
          <a:xfrm>
            <a:off x="6749683" y="277610"/>
            <a:ext cx="2394317"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0" cap="none" spc="0" normalizeH="0" baseline="0" noProof="0" dirty="0">
                <a:ln>
                  <a:noFill/>
                </a:ln>
                <a:solidFill>
                  <a:schemeClr val="bg1"/>
                </a:solidFill>
                <a:effectLst/>
                <a:uLnTx/>
                <a:uFillTx/>
                <a:latin typeface="Georgia" pitchFamily="18" charset="0"/>
                <a:ea typeface="+mj-ea"/>
                <a:cs typeface="+mj-cs"/>
              </a:rPr>
              <a:t>Ms. Van Sickle</a:t>
            </a:r>
          </a:p>
        </p:txBody>
      </p:sp>
      <p:pic>
        <p:nvPicPr>
          <p:cNvPr id="14" name="Picture Placeholder 13">
            <a:extLst>
              <a:ext uri="{FF2B5EF4-FFF2-40B4-BE49-F238E27FC236}">
                <a16:creationId xmlns:a16="http://schemas.microsoft.com/office/drawing/2014/main" id="{45825CF5-C6A1-41A2-A2C7-4F4C6CB88C6F}"/>
              </a:ext>
            </a:extLst>
          </p:cNvPr>
          <p:cNvPicPr>
            <a:picLocks noGrp="1" noChangeAspect="1"/>
          </p:cNvPicPr>
          <p:nvPr>
            <p:ph type="pic" idx="1"/>
          </p:nvPr>
        </p:nvPicPr>
        <p:blipFill>
          <a:blip r:embed="rId4" cstate="print">
            <a:extLst>
              <a:ext uri="{28A0092B-C50C-407E-A947-70E740481C1C}">
                <a14:useLocalDpi xmlns:a14="http://schemas.microsoft.com/office/drawing/2010/main" val="0"/>
              </a:ext>
            </a:extLst>
          </a:blip>
          <a:srcRect l="25004" r="25004"/>
          <a:stretch>
            <a:fillRect/>
          </a:stretch>
        </p:blipFill>
        <p:spPr>
          <a:xfrm>
            <a:off x="6528676" y="2593746"/>
            <a:ext cx="2394317" cy="35921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F0A9DBCA-D507-49FA-AD17-E20A3AFDAD4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1007" y="1487768"/>
            <a:ext cx="4571186" cy="3047457"/>
          </a:xfrm>
          <a:prstGeom prst="rect">
            <a:avLst/>
          </a:prstGeom>
        </p:spPr>
      </p:pic>
      <p:pic>
        <p:nvPicPr>
          <p:cNvPr id="20" name="Picture 19">
            <a:extLst>
              <a:ext uri="{FF2B5EF4-FFF2-40B4-BE49-F238E27FC236}">
                <a16:creationId xmlns:a16="http://schemas.microsoft.com/office/drawing/2014/main" id="{803E0494-6D7B-4312-A08A-2B23F7E2F06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000" t="17633"/>
          <a:stretch/>
        </p:blipFill>
        <p:spPr>
          <a:xfrm>
            <a:off x="4541003" y="1708945"/>
            <a:ext cx="2057400" cy="158870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ectangle 7">
            <a:extLst>
              <a:ext uri="{FF2B5EF4-FFF2-40B4-BE49-F238E27FC236}">
                <a16:creationId xmlns:a16="http://schemas.microsoft.com/office/drawing/2014/main" id="{A4C35DB0-BDE3-4281-93D3-514C7ADB41B6}"/>
              </a:ext>
            </a:extLst>
          </p:cNvPr>
          <p:cNvSpPr/>
          <p:nvPr/>
        </p:nvSpPr>
        <p:spPr>
          <a:xfrm>
            <a:off x="221007" y="4535226"/>
            <a:ext cx="6044552" cy="1569660"/>
          </a:xfrm>
          <a:prstGeom prst="rect">
            <a:avLst/>
          </a:prstGeom>
        </p:spPr>
        <p:txBody>
          <a:bodyPr wrap="square">
            <a:spAutoFit/>
          </a:bodyPr>
          <a:lstStyle/>
          <a:p>
            <a:pPr algn="just"/>
            <a:r>
              <a:rPr lang="en-US" sz="1200" dirty="0"/>
              <a:t>Ms. Van Sickle is honest, dependable, and incredibly hard-working.  Beyond that, she is an impressive listener who is always fair to all parties.  Her knowledge of what the whole child needs to flourish and her attention to every detail of EACH of our student’s backgrounds is impeccable.  Because of Ms. Van Sickle’s determination and devotion, our students learn in an atmosphere of respect and inclusion.   Her love for and dedication to each child, along with her ability to take on challenges while balancing a diverse workload make her an outstanding counselor!</a:t>
            </a:r>
          </a:p>
        </p:txBody>
      </p:sp>
    </p:spTree>
    <p:extLst>
      <p:ext uri="{BB962C8B-B14F-4D97-AF65-F5344CB8AC3E}">
        <p14:creationId xmlns:p14="http://schemas.microsoft.com/office/powerpoint/2010/main" val="2751341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914400"/>
            <a:ext cx="4572000" cy="457200"/>
          </a:xfrm>
        </p:spPr>
        <p:txBody>
          <a:bodyPr>
            <a:normAutofit/>
          </a:bodyPr>
          <a:lstStyle/>
          <a:p>
            <a:pPr algn="ctr"/>
            <a:r>
              <a:rPr lang="en-US" sz="2400" b="1" dirty="0">
                <a:solidFill>
                  <a:schemeClr val="accent6">
                    <a:lumMod val="75000"/>
                  </a:schemeClr>
                </a:solidFill>
                <a:effectLst>
                  <a:outerShdw blurRad="38100" dist="38100" dir="2700000" algn="tl">
                    <a:srgbClr val="000000">
                      <a:alpha val="43137"/>
                    </a:srgbClr>
                  </a:outerShdw>
                </a:effectLst>
                <a:latin typeface="Georgia" pitchFamily="18" charset="0"/>
              </a:rPr>
              <a:t>School Demographics</a:t>
            </a:r>
          </a:p>
        </p:txBody>
      </p:sp>
      <p:sp>
        <p:nvSpPr>
          <p:cNvPr id="3" name="Rectangle 2">
            <a:extLst>
              <a:ext uri="{FF2B5EF4-FFF2-40B4-BE49-F238E27FC236}">
                <a16:creationId xmlns:a16="http://schemas.microsoft.com/office/drawing/2014/main" id="{5C860ABD-39BC-455F-AFED-0C8BB0FDCE8D}"/>
              </a:ext>
            </a:extLst>
          </p:cNvPr>
          <p:cNvSpPr/>
          <p:nvPr/>
        </p:nvSpPr>
        <p:spPr>
          <a:xfrm>
            <a:off x="228600" y="2667000"/>
            <a:ext cx="8686800" cy="3139321"/>
          </a:xfrm>
          <a:prstGeom prst="rect">
            <a:avLst/>
          </a:prstGeom>
        </p:spPr>
        <p:txBody>
          <a:bodyPr wrap="square">
            <a:spAutoFit/>
          </a:bodyPr>
          <a:lstStyle/>
          <a:p>
            <a:pPr algn="just"/>
            <a:r>
              <a:rPr lang="en-US" dirty="0"/>
              <a:t>Windy Ridge’s most current demographic information is White (34.5%), Hispanic (38%), Black (14.6%), Asian/Pacific Islander (11.9%), and Multiracial (.9%).  English Language Learners make up 34.1% of our student population. Students who qualify for free or reduced meal program make up 54.5% of our students. </a:t>
            </a:r>
          </a:p>
          <a:p>
            <a:endParaRPr lang="en-US" dirty="0"/>
          </a:p>
          <a:p>
            <a:pPr algn="just"/>
            <a:r>
              <a:rPr lang="en-US" dirty="0"/>
              <a:t>The unique features for Windy Ridge are a low mobility rate, the opportunity to serve the students in our 6-8 Academy, and our self-contained exceptional student education cluster.  The Exceptional Education program represents 19.8% of the student population; including 10.3% in the gifted program.</a:t>
            </a:r>
          </a:p>
        </p:txBody>
      </p:sp>
    </p:spTree>
    <p:extLst>
      <p:ext uri="{BB962C8B-B14F-4D97-AF65-F5344CB8AC3E}">
        <p14:creationId xmlns:p14="http://schemas.microsoft.com/office/powerpoint/2010/main" val="8337109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1262" y="1246348"/>
            <a:ext cx="9144000" cy="1899344"/>
          </a:xfrm>
        </p:spPr>
        <p:txBody>
          <a:bodyPr>
            <a:normAutofit/>
          </a:bodyPr>
          <a:lstStyle/>
          <a:p>
            <a:pPr algn="ctr"/>
            <a:r>
              <a:rPr lang="en-US" sz="4000" b="1" kern="1200" dirty="0">
                <a:solidFill>
                  <a:schemeClr val="accent6">
                    <a:lumMod val="75000"/>
                  </a:schemeClr>
                </a:solidFill>
                <a:effectLst>
                  <a:outerShdw blurRad="38100" dist="38100" dir="2700000" algn="tl">
                    <a:srgbClr val="000000">
                      <a:alpha val="43137"/>
                    </a:srgbClr>
                  </a:outerShdw>
                </a:effectLst>
                <a:latin typeface="Georgia" pitchFamily="18" charset="0"/>
              </a:rPr>
              <a:t>Community Involvement Opportunities</a:t>
            </a:r>
            <a:endParaRPr lang="en-US" sz="4000" dirty="0">
              <a:solidFill>
                <a:schemeClr val="accent6">
                  <a:lumMod val="75000"/>
                </a:schemeClr>
              </a:solidFill>
              <a:effectLst>
                <a:outerShdw blurRad="38100" dist="38100" dir="2700000" algn="tl">
                  <a:srgbClr val="000000">
                    <a:alpha val="43137"/>
                  </a:srgbClr>
                </a:outerShdw>
              </a:effectLst>
              <a:latin typeface="Georgia" pitchFamily="18" charset="0"/>
            </a:endParaRPr>
          </a:p>
        </p:txBody>
      </p:sp>
      <p:sp>
        <p:nvSpPr>
          <p:cNvPr id="3" name="TextBox 2"/>
          <p:cNvSpPr txBox="1"/>
          <p:nvPr/>
        </p:nvSpPr>
        <p:spPr>
          <a:xfrm>
            <a:off x="762000" y="3782646"/>
            <a:ext cx="7772400" cy="2554545"/>
          </a:xfrm>
          <a:prstGeom prst="rect">
            <a:avLst/>
          </a:prstGeom>
          <a:noFill/>
          <a:ln>
            <a:noFill/>
          </a:ln>
          <a:scene3d>
            <a:camera prst="orthographicFront"/>
            <a:lightRig rig="threePt" dir="t"/>
          </a:scene3d>
          <a:sp3d>
            <a:bevelT/>
          </a:sp3d>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spcBef>
                <a:spcPts val="600"/>
              </a:spcBef>
            </a:pPr>
            <a:r>
              <a:rPr lang="en-US" sz="2800" dirty="0">
                <a:solidFill>
                  <a:schemeClr val="tx2">
                    <a:lumMod val="60000"/>
                    <a:lumOff val="40000"/>
                  </a:schemeClr>
                </a:solidFill>
                <a:latin typeface="Georgia" pitchFamily="18" charset="0"/>
              </a:rPr>
              <a:t>Partners in Education</a:t>
            </a:r>
          </a:p>
          <a:p>
            <a:pPr algn="ctr">
              <a:spcBef>
                <a:spcPts val="600"/>
              </a:spcBef>
            </a:pPr>
            <a:r>
              <a:rPr lang="en-US" sz="2800" dirty="0">
                <a:solidFill>
                  <a:schemeClr val="tx2">
                    <a:lumMod val="60000"/>
                    <a:lumOff val="40000"/>
                  </a:schemeClr>
                </a:solidFill>
                <a:latin typeface="Georgia" pitchFamily="18" charset="0"/>
              </a:rPr>
              <a:t>Family Involvement</a:t>
            </a:r>
          </a:p>
          <a:p>
            <a:pPr algn="ctr">
              <a:spcBef>
                <a:spcPts val="600"/>
              </a:spcBef>
            </a:pPr>
            <a:r>
              <a:rPr lang="en-US" sz="2800" dirty="0">
                <a:solidFill>
                  <a:schemeClr val="tx2">
                    <a:lumMod val="60000"/>
                    <a:lumOff val="40000"/>
                  </a:schemeClr>
                </a:solidFill>
                <a:latin typeface="Georgia" pitchFamily="18" charset="0"/>
              </a:rPr>
              <a:t>School Volunteers</a:t>
            </a:r>
          </a:p>
          <a:p>
            <a:pPr algn="ctr">
              <a:spcBef>
                <a:spcPts val="600"/>
              </a:spcBef>
            </a:pPr>
            <a:r>
              <a:rPr lang="en-US" sz="2800" dirty="0">
                <a:solidFill>
                  <a:schemeClr val="tx2">
                    <a:lumMod val="60000"/>
                    <a:lumOff val="40000"/>
                  </a:schemeClr>
                </a:solidFill>
                <a:latin typeface="Georgia" pitchFamily="18" charset="0"/>
              </a:rPr>
              <a:t>Student Community Service</a:t>
            </a:r>
          </a:p>
          <a:p>
            <a:pPr algn="ctr">
              <a:spcBef>
                <a:spcPts val="600"/>
              </a:spcBef>
            </a:pPr>
            <a:r>
              <a:rPr lang="en-US" sz="2800" dirty="0">
                <a:solidFill>
                  <a:schemeClr val="tx2">
                    <a:lumMod val="60000"/>
                    <a:lumOff val="40000"/>
                  </a:schemeClr>
                </a:solidFill>
                <a:latin typeface="Georgia" pitchFamily="18" charset="0"/>
              </a:rPr>
              <a:t>School Advisory Council (SAC)</a:t>
            </a:r>
          </a:p>
        </p:txBody>
      </p:sp>
      <p:sp>
        <p:nvSpPr>
          <p:cNvPr id="4" name="Title 1"/>
          <p:cNvSpPr txBox="1">
            <a:spLocks/>
          </p:cNvSpPr>
          <p:nvPr/>
        </p:nvSpPr>
        <p:spPr>
          <a:xfrm>
            <a:off x="0" y="3124200"/>
            <a:ext cx="9144000" cy="609600"/>
          </a:xfrm>
          <a:prstGeom prst="rect">
            <a:avLst/>
          </a:prstGeom>
        </p:spPr>
        <p:txBody>
          <a:bodyPr vert="horz" lIns="91440" tIns="45720" rIns="91440" bIns="45720" rtlCol="0" anchor="b" anchorCtr="0">
            <a:normAutofit/>
          </a:bodyPr>
          <a:lstStyle>
            <a:lvl1pPr algn="ctr" defTabSz="914400" rtl="0" eaLnBrk="1" latinLnBrk="0" hangingPunct="1">
              <a:spcBef>
                <a:spcPct val="0"/>
              </a:spcBef>
              <a:buNone/>
              <a:defRPr sz="32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600" cap="none" dirty="0">
                <a:solidFill>
                  <a:schemeClr val="accent6">
                    <a:lumMod val="75000"/>
                  </a:schemeClr>
                </a:solidFill>
                <a:effectLst>
                  <a:outerShdw blurRad="38100" dist="38100" dir="2700000" algn="tl">
                    <a:srgbClr val="000000">
                      <a:alpha val="43137"/>
                    </a:srgbClr>
                  </a:outerShdw>
                </a:effectLst>
                <a:latin typeface="Georgia" pitchFamily="18" charset="0"/>
              </a:rPr>
              <a:t>Within the Five Star School portfolio </a:t>
            </a:r>
          </a:p>
          <a:p>
            <a:r>
              <a:rPr lang="en-US" sz="1600" cap="none" dirty="0">
                <a:solidFill>
                  <a:schemeClr val="accent6">
                    <a:lumMod val="75000"/>
                  </a:schemeClr>
                </a:solidFill>
                <a:effectLst>
                  <a:outerShdw blurRad="38100" dist="38100" dir="2700000" algn="tl">
                    <a:srgbClr val="000000">
                      <a:alpha val="43137"/>
                    </a:srgbClr>
                  </a:outerShdw>
                </a:effectLst>
                <a:latin typeface="Georgia" pitchFamily="18" charset="0"/>
              </a:rPr>
              <a:t>look for opportunities you a can participate in, such as:</a:t>
            </a:r>
          </a:p>
        </p:txBody>
      </p:sp>
      <p:sp>
        <p:nvSpPr>
          <p:cNvPr id="6" name="5-Point Star 5"/>
          <p:cNvSpPr/>
          <p:nvPr/>
        </p:nvSpPr>
        <p:spPr>
          <a:xfrm>
            <a:off x="2286000" y="3886200"/>
            <a:ext cx="462856" cy="462856"/>
          </a:xfrm>
          <a:prstGeom prst="star5">
            <a:avLst/>
          </a:prstGeom>
          <a:solidFill>
            <a:schemeClr val="tx2">
              <a:lumMod val="40000"/>
              <a:lumOff val="60000"/>
              <a:alpha val="61000"/>
            </a:schemeClr>
          </a:solidFill>
          <a:ln>
            <a:solidFill>
              <a:schemeClr val="tx2">
                <a:lumMod val="40000"/>
                <a:lumOff val="60000"/>
              </a:schemeClr>
            </a:solidFill>
          </a:ln>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5-Point Star 6"/>
          <p:cNvSpPr/>
          <p:nvPr/>
        </p:nvSpPr>
        <p:spPr>
          <a:xfrm>
            <a:off x="2585144" y="4267200"/>
            <a:ext cx="462856" cy="462856"/>
          </a:xfrm>
          <a:prstGeom prst="star5">
            <a:avLst/>
          </a:prstGeom>
          <a:solidFill>
            <a:schemeClr val="tx2">
              <a:lumMod val="40000"/>
              <a:lumOff val="60000"/>
              <a:alpha val="61000"/>
            </a:schemeClr>
          </a:solidFill>
          <a:ln>
            <a:solidFill>
              <a:schemeClr val="tx2">
                <a:lumMod val="40000"/>
                <a:lumOff val="60000"/>
              </a:schemeClr>
            </a:solidFill>
          </a:ln>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8" name="5-Point Star 7"/>
          <p:cNvSpPr/>
          <p:nvPr/>
        </p:nvSpPr>
        <p:spPr>
          <a:xfrm>
            <a:off x="2737544" y="4800600"/>
            <a:ext cx="462856" cy="462856"/>
          </a:xfrm>
          <a:prstGeom prst="star5">
            <a:avLst/>
          </a:prstGeom>
          <a:solidFill>
            <a:schemeClr val="tx2">
              <a:lumMod val="40000"/>
              <a:lumOff val="60000"/>
              <a:alpha val="61000"/>
            </a:schemeClr>
          </a:solidFill>
          <a:ln>
            <a:solidFill>
              <a:schemeClr val="tx2">
                <a:lumMod val="40000"/>
                <a:lumOff val="60000"/>
              </a:schemeClr>
            </a:solidFill>
          </a:ln>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9" name="5-Point Star 8"/>
          <p:cNvSpPr/>
          <p:nvPr/>
        </p:nvSpPr>
        <p:spPr>
          <a:xfrm>
            <a:off x="1975544" y="5257800"/>
            <a:ext cx="462856" cy="462856"/>
          </a:xfrm>
          <a:prstGeom prst="star5">
            <a:avLst/>
          </a:prstGeom>
          <a:solidFill>
            <a:schemeClr val="tx2">
              <a:lumMod val="40000"/>
              <a:lumOff val="60000"/>
              <a:alpha val="61000"/>
            </a:schemeClr>
          </a:solidFill>
          <a:ln>
            <a:solidFill>
              <a:schemeClr val="tx2">
                <a:lumMod val="40000"/>
                <a:lumOff val="60000"/>
              </a:schemeClr>
            </a:solidFill>
          </a:ln>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0" name="5-Point Star 9"/>
          <p:cNvSpPr/>
          <p:nvPr/>
        </p:nvSpPr>
        <p:spPr>
          <a:xfrm>
            <a:off x="1746944" y="5785544"/>
            <a:ext cx="462856" cy="462856"/>
          </a:xfrm>
          <a:prstGeom prst="star5">
            <a:avLst/>
          </a:prstGeom>
          <a:solidFill>
            <a:schemeClr val="tx2">
              <a:lumMod val="40000"/>
              <a:lumOff val="60000"/>
              <a:alpha val="61000"/>
            </a:schemeClr>
          </a:solidFill>
          <a:ln>
            <a:solidFill>
              <a:schemeClr val="tx2">
                <a:lumMod val="40000"/>
                <a:lumOff val="60000"/>
              </a:schemeClr>
            </a:solidFill>
          </a:ln>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275806"/>
      </p:ext>
    </p:extLst>
  </p:cSld>
  <p:clrMapOvr>
    <a:masterClrMapping/>
  </p:clrMapOvr>
</p:sld>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21067</TotalTime>
  <Words>5165</Words>
  <Application>Microsoft Office PowerPoint</Application>
  <PresentationFormat>On-screen Show (4:3)</PresentationFormat>
  <Paragraphs>668</Paragraphs>
  <Slides>67</Slides>
  <Notes>67</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67</vt:i4>
      </vt:variant>
    </vt:vector>
  </HeadingPairs>
  <TitlesOfParts>
    <vt:vector size="77" baseType="lpstr">
      <vt:lpstr>Arial</vt:lpstr>
      <vt:lpstr>Bookman Old Style</vt:lpstr>
      <vt:lpstr>Broadway</vt:lpstr>
      <vt:lpstr>Calibri</vt:lpstr>
      <vt:lpstr>Century Gothic</vt:lpstr>
      <vt:lpstr>Georgia</vt:lpstr>
      <vt:lpstr>Gill Sans Ultra Bold</vt:lpstr>
      <vt:lpstr>Impact</vt:lpstr>
      <vt:lpstr>Wingdings</vt:lpstr>
      <vt:lpstr>Vapor Trail</vt:lpstr>
      <vt:lpstr>Windy Ridge K-8</vt:lpstr>
      <vt:lpstr>PowerPoint Presentation</vt:lpstr>
      <vt:lpstr>Principal’s Message</vt:lpstr>
      <vt:lpstr>Faculty &amp; Staff</vt:lpstr>
      <vt:lpstr>Teacher of the Year </vt:lpstr>
      <vt:lpstr>Support Person  of the Year </vt:lpstr>
      <vt:lpstr>OCPS Counselor of the Year </vt:lpstr>
      <vt:lpstr>School Demographics</vt:lpstr>
      <vt:lpstr>Community Involvement Opportunities</vt:lpstr>
      <vt:lpstr>The Partners in Education program links businesses and organizations with schools to share resources, both in people and materials. Each flourishes from the support and prosperity of the other. </vt:lpstr>
      <vt:lpstr>be a Partner in Education</vt:lpstr>
      <vt:lpstr>Our Partners in Education</vt:lpstr>
      <vt:lpstr>School Improvement Plan  Receives Business partner Input</vt:lpstr>
      <vt:lpstr>Business Partners  Donate Their Resources</vt:lpstr>
      <vt:lpstr>Business Partners  Donate Their Resources Continued</vt:lpstr>
      <vt:lpstr>Business Partners  Donate Their Resources Continued</vt:lpstr>
      <vt:lpstr>Business Partners  Donate Their Resources Continued</vt:lpstr>
      <vt:lpstr>Partnership Coordinator</vt:lpstr>
      <vt:lpstr>Partners in Education  Orientation &amp; Training</vt:lpstr>
      <vt:lpstr>Coordinator &amp; School Staff Trained  On Effective Use of Services by Business Partners</vt:lpstr>
      <vt:lpstr>Business Partner Recognition</vt:lpstr>
      <vt:lpstr>Business Partner Recognition</vt:lpstr>
      <vt:lpstr>Business Partner Recognition</vt:lpstr>
      <vt:lpstr>Family Involvement</vt:lpstr>
      <vt:lpstr>Our Parent Organization</vt:lpstr>
      <vt:lpstr>Education Opportunities  are Offered to Families</vt:lpstr>
      <vt:lpstr>Education Opportunities  are Offered to Families</vt:lpstr>
      <vt:lpstr>Education Opportunities  are Offered to Families</vt:lpstr>
      <vt:lpstr>Families Participate in Focus &amp; Discussion Groups</vt:lpstr>
      <vt:lpstr>Joint Parent and Student Training</vt:lpstr>
      <vt:lpstr>Family Outreach Programs</vt:lpstr>
      <vt:lpstr>More than 60% of Our Families Participate in  Families Involvement Activities</vt:lpstr>
      <vt:lpstr>More than 60% of Our Families Participate in  Families Involvement Activities</vt:lpstr>
      <vt:lpstr>More than 60% of Our Families Participate in  Families Involvement Activities</vt:lpstr>
      <vt:lpstr>More than 60% of Our Families Participate in  Families Involvement Activities</vt:lpstr>
      <vt:lpstr>Teachers and School Staff Communication Techniques  With Families</vt:lpstr>
      <vt:lpstr>Teachers and School Staff Communication Techniques  With Families</vt:lpstr>
      <vt:lpstr>Welcome</vt:lpstr>
      <vt:lpstr>School Provides Parents Policies and Best Practice Information</vt:lpstr>
      <vt:lpstr>PowerPoint Presentation</vt:lpstr>
      <vt:lpstr>Golden School Award</vt:lpstr>
      <vt:lpstr>Register to be aN  </vt:lpstr>
      <vt:lpstr>ADDitions Coordinator Laura Matthews  laura.matthews@ocps.net   </vt:lpstr>
      <vt:lpstr>School Staff Trained on Effective Use of School Volunteers</vt:lpstr>
      <vt:lpstr>Total Number of Volunteer Hours</vt:lpstr>
      <vt:lpstr>Outstanding Volunteers</vt:lpstr>
      <vt:lpstr>PowerPoint Presentation</vt:lpstr>
      <vt:lpstr>Volunteer of the Year</vt:lpstr>
      <vt:lpstr>PowerPoint Presentation</vt:lpstr>
      <vt:lpstr>PowerPoint Presentation</vt:lpstr>
      <vt:lpstr>PowerPoint Presentation</vt:lpstr>
      <vt:lpstr>PowerPoint Presentation</vt:lpstr>
      <vt:lpstr>School Volunteer Recognition</vt:lpstr>
      <vt:lpstr>Student Community Service</vt:lpstr>
      <vt:lpstr>Student Service  Learning Project</vt:lpstr>
      <vt:lpstr>PowerPoint Presentation</vt:lpstr>
      <vt:lpstr>Food drive</vt:lpstr>
      <vt:lpstr>School Advisory Council</vt:lpstr>
      <vt:lpstr> Meet Our Members</vt:lpstr>
      <vt:lpstr>School Improvement Plan Annual Presentation</vt:lpstr>
      <vt:lpstr>School Advisory Council Development Training</vt:lpstr>
      <vt:lpstr>The 2018-2019 Community Involvement  One New Idea for Implementation</vt:lpstr>
      <vt:lpstr>The Community Involvement  Idea Implemented in 2017-2018 </vt:lpstr>
      <vt:lpstr>The Community Involvement  Idea Implemented in 2017-2018 </vt:lpstr>
      <vt:lpstr>Needs Assessment Data</vt:lpstr>
      <vt:lpstr>School Staff and SAC Members Trained  on Collaborative Partnering and  Shared Decision-making</vt:lpstr>
      <vt:lpstr>Thank You for Previewing Our  Five Star School Portfolio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Five Star School Portfolio</dc:title>
  <dc:creator>Pamela Carson</dc:creator>
  <cp:lastModifiedBy>Karen DePriest</cp:lastModifiedBy>
  <cp:revision>296</cp:revision>
  <cp:lastPrinted>2017-08-23T03:46:25Z</cp:lastPrinted>
  <dcterms:created xsi:type="dcterms:W3CDTF">2011-02-21T05:29:11Z</dcterms:created>
  <dcterms:modified xsi:type="dcterms:W3CDTF">2018-05-22T16:23:56Z</dcterms:modified>
</cp:coreProperties>
</file>